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 air balloons viewed from below against a blue sky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lose-up of the top of a hot air balloon viewed from above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Hot air balloons viewed from below against a blue sky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 air balloons viewed from below against a blue sky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 air balloon viewed from ab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 air balloon viewed from below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Hot air balloons viewed from below against a blue sky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7.png"/></Relationships>
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7.png"/></Relationships>
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1.png"/></Relationships>
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1.png"/></Relationships>
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
</file>

<file path=ppt/slides/_rels/slide1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5.png"/></Relationships>
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6.png"/></Relationships>
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7.png"/></Relationships>
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8.png"/></Relationships>
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9.png"/></Relationships>

</file>

<file path=ppt/slides/_rels/slide1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0.png"/></Relationships>
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3.png"/></Relationships>
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4.png"/></Relationships>
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7.png"/></Relationships>
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8.png"/></Relationships>
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9.png"/></Relationships>
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1.png"/></Relationships>
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10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1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1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1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Апарин Георгий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Апарин Георгий</a:t>
            </a:r>
          </a:p>
        </p:txBody>
      </p:sp>
      <p:sp>
        <p:nvSpPr>
          <p:cNvPr id="152" name="Automatic Speech Recogni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Automatic Speech Recognition </a:t>
            </a:r>
          </a:p>
        </p:txBody>
      </p:sp>
      <p:sp>
        <p:nvSpPr>
          <p:cNvPr id="153" name="лекция 1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лекция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Типы ошибо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Типы ошибок</a:t>
            </a:r>
          </a:p>
        </p:txBody>
      </p:sp>
      <p:sp>
        <p:nvSpPr>
          <p:cNvPr id="190" name="Мы жили в маленьком домике у синего моря…"/>
          <p:cNvSpPr txBox="1"/>
          <p:nvPr/>
        </p:nvSpPr>
        <p:spPr>
          <a:xfrm>
            <a:off x="7210929" y="3527989"/>
            <a:ext cx="17208548" cy="7323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solidFill>
                  <a:srgbClr val="000000"/>
                </a:solidFill>
              </a:defRPr>
            </a:pPr>
            <a:r>
              <a:t>Мы жили в маленьком домике у синего моря</a:t>
            </a:r>
          </a:p>
          <a:p>
            <a:pPr algn="l">
              <a:defRPr sz="4800">
                <a:solidFill>
                  <a:srgbClr val="000000"/>
                </a:solidFill>
              </a:defRPr>
            </a:pPr>
          </a:p>
          <a:p>
            <a:pPr algn="l">
              <a:defRPr sz="4800">
                <a:solidFill>
                  <a:srgbClr val="000000"/>
                </a:solidFill>
              </a:defRPr>
            </a:pPr>
          </a:p>
          <a:p>
            <a:pPr algn="l">
              <a:defRPr sz="4800">
                <a:solidFill>
                  <a:srgbClr val="000000"/>
                </a:solidFill>
              </a:defRPr>
            </a:pPr>
            <a:r>
              <a:t>Мы 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шили</a:t>
            </a:r>
            <a:r>
              <a:t> в маленьком домике у синего моря</a:t>
            </a:r>
          </a:p>
          <a:p>
            <a:pPr algn="l">
              <a:defRPr sz="4800">
                <a:solidFill>
                  <a:srgbClr val="000000"/>
                </a:solidFill>
              </a:defRPr>
            </a:pPr>
          </a:p>
          <a:p>
            <a:pPr algn="l">
              <a:defRPr sz="4800">
                <a:solidFill>
                  <a:srgbClr val="000000"/>
                </a:solidFill>
              </a:defRPr>
            </a:pPr>
          </a:p>
          <a:p>
            <a:pPr algn="l">
              <a:defRPr sz="4800">
                <a:solidFill>
                  <a:srgbClr val="000000"/>
                </a:solidFill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Мы в</a:t>
            </a:r>
            <a:r>
              <a:t> маленьком домике у синего моря</a:t>
            </a:r>
          </a:p>
          <a:p>
            <a:pPr algn="l">
              <a:defRPr sz="4800">
                <a:solidFill>
                  <a:srgbClr val="000000"/>
                </a:solidFill>
              </a:defRPr>
            </a:pPr>
          </a:p>
          <a:p>
            <a:pPr algn="l">
              <a:defRPr sz="4800">
                <a:solidFill>
                  <a:srgbClr val="000000"/>
                </a:solidFill>
              </a:defRPr>
            </a:pPr>
          </a:p>
          <a:p>
            <a:pPr algn="l">
              <a:defRPr sz="4800">
                <a:solidFill>
                  <a:srgbClr val="000000"/>
                </a:solidFill>
              </a:defRPr>
            </a:pPr>
            <a:r>
              <a:t>Мы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и мыши</a:t>
            </a:r>
            <a:r>
              <a:t> жили в маленьком домике у синего моря</a:t>
            </a:r>
          </a:p>
        </p:txBody>
      </p:sp>
      <p:sp>
        <p:nvSpPr>
          <p:cNvPr id="191" name="Референс…"/>
          <p:cNvSpPr txBox="1"/>
          <p:nvPr/>
        </p:nvSpPr>
        <p:spPr>
          <a:xfrm>
            <a:off x="1519747" y="3527989"/>
            <a:ext cx="3598775" cy="7323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>
                <a:solidFill>
                  <a:srgbClr val="000000"/>
                </a:solidFill>
              </a:defRPr>
            </a:pPr>
            <a:r>
              <a:t>Референс</a:t>
            </a: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chemeClr val="accent4">
                    <a:hueOff val="-1247790"/>
                    <a:lumOff val="-12326"/>
                  </a:schemeClr>
                </a:solidFill>
              </a:defRPr>
            </a:pPr>
            <a:r>
              <a:t>Замена</a:t>
            </a: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Удаление</a:t>
            </a: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chemeClr val="accent1">
                    <a:lumOff val="-13575"/>
                  </a:schemeClr>
                </a:solidFill>
              </a:defRPr>
            </a:pPr>
            <a:r>
              <a:t>Добавление</a:t>
            </a:r>
          </a:p>
        </p:txBody>
      </p:sp>
      <p:sp>
        <p:nvSpPr>
          <p:cNvPr id="192" name="Терминология:…"/>
          <p:cNvSpPr txBox="1"/>
          <p:nvPr/>
        </p:nvSpPr>
        <p:spPr>
          <a:xfrm>
            <a:off x="1523187" y="11649243"/>
            <a:ext cx="5081626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i="1">
                <a:solidFill>
                  <a:srgbClr val="000000"/>
                </a:solidFill>
              </a:defRPr>
            </a:pPr>
            <a:r>
              <a:t>Терминология: </a:t>
            </a:r>
          </a:p>
          <a:p>
            <a:pPr algn="l">
              <a:defRPr i="1">
                <a:solidFill>
                  <a:srgbClr val="000000"/>
                </a:solidFill>
              </a:defRPr>
            </a:pPr>
            <a:r>
              <a:t>референс - эталонный текст</a:t>
            </a:r>
          </a:p>
          <a:p>
            <a:pPr algn="l">
              <a:defRPr i="1">
                <a:solidFill>
                  <a:srgbClr val="000000"/>
                </a:solidFill>
              </a:defRPr>
            </a:pPr>
            <a:r>
              <a:t>гипотеза - распознанный моделью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Данны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Данные</a:t>
            </a:r>
          </a:p>
        </p:txBody>
      </p:sp>
      <p:pic>
        <p:nvPicPr>
          <p:cNvPr id="819" name="mel_plot.png" descr="mel_plot.png"/>
          <p:cNvPicPr>
            <a:picLocks noChangeAspect="1"/>
          </p:cNvPicPr>
          <p:nvPr/>
        </p:nvPicPr>
        <p:blipFill>
          <a:blip r:embed="rId2">
            <a:extLst/>
          </a:blip>
          <a:srcRect l="0" t="0" r="11446" b="0"/>
          <a:stretch>
            <a:fillRect/>
          </a:stretch>
        </p:blipFill>
        <p:spPr>
          <a:xfrm>
            <a:off x="2523269" y="5783939"/>
            <a:ext cx="5092828" cy="3471847"/>
          </a:xfrm>
          <a:prstGeom prst="rect">
            <a:avLst/>
          </a:prstGeom>
          <a:ln w="12700">
            <a:miter lim="400000"/>
          </a:ln>
        </p:spPr>
      </p:pic>
      <p:sp>
        <p:nvSpPr>
          <p:cNvPr id="820" name="2D mel-spectrum…"/>
          <p:cNvSpPr txBox="1"/>
          <p:nvPr/>
        </p:nvSpPr>
        <p:spPr>
          <a:xfrm>
            <a:off x="3215129" y="9370916"/>
            <a:ext cx="4088131" cy="95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rgbClr val="000000"/>
                </a:solidFill>
              </a:defRPr>
            </a:pPr>
            <a:r>
              <a:t>2D mel-spectrum</a:t>
            </a:r>
          </a:p>
          <a:p>
            <a:pPr>
              <a:defRPr sz="2800">
                <a:solidFill>
                  <a:srgbClr val="000000"/>
                </a:solidFill>
              </a:defRPr>
            </a:pPr>
            <a:r>
              <a:t>100 векторов в секунде</a:t>
            </a:r>
          </a:p>
        </p:txBody>
      </p:sp>
      <p:sp>
        <p:nvSpPr>
          <p:cNvPr id="821" name="“привет дэлээс”"/>
          <p:cNvSpPr txBox="1"/>
          <p:nvPr/>
        </p:nvSpPr>
        <p:spPr>
          <a:xfrm>
            <a:off x="3361166" y="5009237"/>
            <a:ext cx="3796056" cy="65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800">
                <a:solidFill>
                  <a:srgbClr val="000000"/>
                </a:solidFill>
              </a:defRPr>
            </a:lvl1pPr>
          </a:lstStyle>
          <a:p>
            <a:pPr/>
            <a:r>
              <a:t>“привет дэлээс”</a:t>
            </a:r>
          </a:p>
        </p:txBody>
      </p:sp>
      <p:sp>
        <p:nvSpPr>
          <p:cNvPr id="822" name="Line"/>
          <p:cNvSpPr/>
          <p:nvPr/>
        </p:nvSpPr>
        <p:spPr>
          <a:xfrm>
            <a:off x="7988968" y="7519870"/>
            <a:ext cx="1744922" cy="1"/>
          </a:xfrm>
          <a:prstGeom prst="line">
            <a:avLst/>
          </a:prstGeom>
          <a:ln w="190500">
            <a:solidFill>
              <a:schemeClr val="accent1">
                <a:lumOff val="-13575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23" name="Encoder"/>
          <p:cNvSpPr/>
          <p:nvPr/>
        </p:nvSpPr>
        <p:spPr>
          <a:xfrm>
            <a:off x="10106887" y="6884870"/>
            <a:ext cx="4371134" cy="1270001"/>
          </a:xfrm>
          <a:prstGeom prst="roundRect">
            <a:avLst>
              <a:gd name="adj" fmla="val 23579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Encoder</a:t>
            </a:r>
          </a:p>
        </p:txBody>
      </p:sp>
      <p:sp>
        <p:nvSpPr>
          <p:cNvPr id="824" name="CNN + LSTM/Transformer"/>
          <p:cNvSpPr txBox="1"/>
          <p:nvPr/>
        </p:nvSpPr>
        <p:spPr>
          <a:xfrm>
            <a:off x="10461672" y="8281928"/>
            <a:ext cx="366156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CNN + LSTM/Transformer</a:t>
            </a:r>
          </a:p>
        </p:txBody>
      </p:sp>
      <p:sp>
        <p:nvSpPr>
          <p:cNvPr id="825" name="Line"/>
          <p:cNvSpPr/>
          <p:nvPr/>
        </p:nvSpPr>
        <p:spPr>
          <a:xfrm>
            <a:off x="14851019" y="7519870"/>
            <a:ext cx="1744922" cy="1"/>
          </a:xfrm>
          <a:prstGeom prst="line">
            <a:avLst/>
          </a:prstGeom>
          <a:ln w="190500">
            <a:solidFill>
              <a:schemeClr val="accent1">
                <a:lumOff val="-13575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26" name="Linear projection"/>
          <p:cNvSpPr/>
          <p:nvPr/>
        </p:nvSpPr>
        <p:spPr>
          <a:xfrm>
            <a:off x="16968937" y="6884870"/>
            <a:ext cx="4371134" cy="1270001"/>
          </a:xfrm>
          <a:prstGeom prst="roundRect">
            <a:avLst>
              <a:gd name="adj" fmla="val 23579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Linear projection</a:t>
            </a:r>
          </a:p>
        </p:txBody>
      </p:sp>
      <p:sp>
        <p:nvSpPr>
          <p:cNvPr id="827" name="emb_size -&gt; vocab_size"/>
          <p:cNvSpPr txBox="1"/>
          <p:nvPr/>
        </p:nvSpPr>
        <p:spPr>
          <a:xfrm>
            <a:off x="17459510" y="8281928"/>
            <a:ext cx="338998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emb_size -&gt; vocab_size</a:t>
            </a:r>
          </a:p>
        </p:txBody>
      </p:sp>
      <p:sp>
        <p:nvSpPr>
          <p:cNvPr id="828" name="Rectangle"/>
          <p:cNvSpPr/>
          <p:nvPr/>
        </p:nvSpPr>
        <p:spPr>
          <a:xfrm>
            <a:off x="2305288" y="4809682"/>
            <a:ext cx="5501136" cy="5696111"/>
          </a:xfrm>
          <a:prstGeom prst="rect">
            <a:avLst/>
          </a:prstGeom>
          <a:ln w="1143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Датасет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Датасеты</a:t>
            </a:r>
          </a:p>
        </p:txBody>
      </p:sp>
      <p:pic>
        <p:nvPicPr>
          <p:cNvPr id="831" name="Screenshot 2025-10-18 at 14.07.18.png" descr="Screenshot 2025-10-18 at 14.07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9843" y="-71285"/>
            <a:ext cx="15784730" cy="138585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Датасет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Датасеты</a:t>
            </a:r>
          </a:p>
        </p:txBody>
      </p:sp>
      <p:pic>
        <p:nvPicPr>
          <p:cNvPr id="834" name="Screenshot 2025-10-18 at 14.07.18.png" descr="Screenshot 2025-10-18 at 14.07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9843" y="-71285"/>
            <a:ext cx="15784730" cy="13858571"/>
          </a:xfrm>
          <a:prstGeom prst="rect">
            <a:avLst/>
          </a:prstGeom>
          <a:ln w="12700">
            <a:miter lim="400000"/>
          </a:ln>
        </p:spPr>
      </p:pic>
      <p:sp>
        <p:nvSpPr>
          <p:cNvPr id="835" name="Rectangle"/>
          <p:cNvSpPr/>
          <p:nvPr/>
        </p:nvSpPr>
        <p:spPr>
          <a:xfrm>
            <a:off x="8903868" y="3218779"/>
            <a:ext cx="5272057" cy="904694"/>
          </a:xfrm>
          <a:prstGeom prst="rect">
            <a:avLst/>
          </a:prstGeom>
          <a:ln w="1143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Датасет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Датасеты</a:t>
            </a:r>
          </a:p>
        </p:txBody>
      </p:sp>
      <p:pic>
        <p:nvPicPr>
          <p:cNvPr id="838" name="Screenshot 2025-10-18 at 14.07.18.png" descr="Screenshot 2025-10-18 at 14.07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9843" y="-71285"/>
            <a:ext cx="15784730" cy="13858571"/>
          </a:xfrm>
          <a:prstGeom prst="rect">
            <a:avLst/>
          </a:prstGeom>
          <a:ln w="12700">
            <a:miter lim="400000"/>
          </a:ln>
        </p:spPr>
      </p:pic>
      <p:sp>
        <p:nvSpPr>
          <p:cNvPr id="839" name="Rectangle"/>
          <p:cNvSpPr/>
          <p:nvPr/>
        </p:nvSpPr>
        <p:spPr>
          <a:xfrm>
            <a:off x="8903868" y="3218779"/>
            <a:ext cx="5272057" cy="904694"/>
          </a:xfrm>
          <a:prstGeom prst="rect">
            <a:avLst/>
          </a:prstGeom>
          <a:ln w="1143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aphicFrame>
        <p:nvGraphicFramePr>
          <p:cNvPr id="840" name="Table"/>
          <p:cNvGraphicFramePr/>
          <p:nvPr/>
        </p:nvGraphicFramePr>
        <p:xfrm>
          <a:off x="928830" y="3352144"/>
          <a:ext cx="6739463" cy="898367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331555"/>
                <a:gridCol w="1241555"/>
                <a:gridCol w="1936764"/>
                <a:gridCol w="1663111"/>
              </a:tblGrid>
              <a:tr h="1121372">
                <a:tc>
                  <a:txBody>
                    <a:bodyPr/>
                    <a:lstStyle/>
                    <a:p>
                      <a:pPr algn="l" defTabSz="457200"/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Subset Name</a:t>
                      </a:r>
                    </a:p>
                  </a:txBody>
                  <a:tcPr marL="101600" marR="101600" marT="101600" marB="101600" anchor="ctr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Hours</a:t>
                      </a:r>
                    </a:p>
                  </a:txBody>
                  <a:tcPr marL="101600" marR="101600" marT="101600" marB="101600" anchor="ctr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Cleanliness (Quality Tier)</a:t>
                      </a:r>
                    </a:p>
                  </a:txBody>
                  <a:tcPr marL="101600" marR="101600" marT="101600" marB="101600" anchor="ctr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b="1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Number of Speakers</a:t>
                      </a:r>
                    </a:p>
                  </a:txBody>
                  <a:tcPr marL="101600" marR="101600" marT="101600" marB="101600" anchor="ctr" anchorCtr="0" horzOverflow="overflow">
                    <a:solidFill>
                      <a:srgbClr val="F2F2F2"/>
                    </a:solidFill>
                  </a:tcPr>
                </a:tc>
              </a:tr>
              <a:tr h="1121372"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train-clean-100</a:t>
                      </a:r>
                    </a:p>
                  </a:txBody>
                  <a:tcPr marL="101600" marR="101600" marT="101600" marB="1016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100.6</a:t>
                      </a:r>
                    </a:p>
                  </a:txBody>
                  <a:tcPr marL="101600" marR="101600" marT="101600" marB="1016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Clean</a:t>
                      </a:r>
                    </a:p>
                  </a:txBody>
                  <a:tcPr marL="101600" marR="101600" marT="101600" marB="1016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251</a:t>
                      </a:r>
                    </a:p>
                  </a:txBody>
                  <a:tcPr marL="101600" marR="101600" marT="101600" marB="101600" anchor="ctr" anchorCtr="0" horzOverflow="overflow"/>
                </a:tc>
              </a:tr>
              <a:tr h="1121372"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train-clean-360</a:t>
                      </a:r>
                    </a:p>
                  </a:txBody>
                  <a:tcPr marL="101600" marR="101600" marT="101600" marB="1016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363.6</a:t>
                      </a:r>
                    </a:p>
                  </a:txBody>
                  <a:tcPr marL="101600" marR="101600" marT="101600" marB="1016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Clean</a:t>
                      </a:r>
                    </a:p>
                  </a:txBody>
                  <a:tcPr marL="101600" marR="101600" marT="101600" marB="1016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921</a:t>
                      </a:r>
                    </a:p>
                  </a:txBody>
                  <a:tcPr marL="101600" marR="101600" marT="101600" marB="101600" anchor="ctr" anchorCtr="0" horzOverflow="overflow"/>
                </a:tc>
              </a:tr>
              <a:tr h="1121372"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train-other-500</a:t>
                      </a:r>
                    </a:p>
                  </a:txBody>
                  <a:tcPr marL="101600" marR="101600" marT="101600" marB="1016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496.7</a:t>
                      </a:r>
                    </a:p>
                  </a:txBody>
                  <a:tcPr marL="101600" marR="101600" marT="101600" marB="1016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Other (noisy)</a:t>
                      </a:r>
                    </a:p>
                  </a:txBody>
                  <a:tcPr marL="101600" marR="101600" marT="101600" marB="1016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1.166</a:t>
                      </a:r>
                    </a:p>
                  </a:txBody>
                  <a:tcPr marL="101600" marR="101600" marT="101600" marB="101600" anchor="ctr" anchorCtr="0" horzOverflow="overflow"/>
                </a:tc>
              </a:tr>
              <a:tr h="1121372"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dev-clean</a:t>
                      </a:r>
                    </a:p>
                  </a:txBody>
                  <a:tcPr marL="101600" marR="101600" marT="101600" marB="1016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5.4</a:t>
                      </a:r>
                    </a:p>
                  </a:txBody>
                  <a:tcPr marL="101600" marR="101600" marT="101600" marB="1016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Clean</a:t>
                      </a:r>
                    </a:p>
                  </a:txBody>
                  <a:tcPr marL="101600" marR="101600" marT="101600" marB="1016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40</a:t>
                      </a:r>
                    </a:p>
                  </a:txBody>
                  <a:tcPr marL="101600" marR="101600" marT="101600" marB="101600" anchor="ctr" anchorCtr="0" horzOverflow="overflow"/>
                </a:tc>
              </a:tr>
              <a:tr h="1121372"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dev-other</a:t>
                      </a:r>
                    </a:p>
                  </a:txBody>
                  <a:tcPr marL="101600" marR="101600" marT="101600" marB="1016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5.3</a:t>
                      </a:r>
                    </a:p>
                  </a:txBody>
                  <a:tcPr marL="101600" marR="101600" marT="101600" marB="1016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Other</a:t>
                      </a:r>
                    </a:p>
                  </a:txBody>
                  <a:tcPr marL="101600" marR="101600" marT="101600" marB="1016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33</a:t>
                      </a:r>
                    </a:p>
                  </a:txBody>
                  <a:tcPr marL="101600" marR="101600" marT="101600" marB="101600" anchor="ctr" anchorCtr="0" horzOverflow="overflow"/>
                </a:tc>
              </a:tr>
              <a:tr h="1121372"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test-clean</a:t>
                      </a:r>
                    </a:p>
                  </a:txBody>
                  <a:tcPr marL="101600" marR="101600" marT="101600" marB="1016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5.4</a:t>
                      </a:r>
                    </a:p>
                  </a:txBody>
                  <a:tcPr marL="101600" marR="101600" marT="101600" marB="1016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Clean</a:t>
                      </a:r>
                    </a:p>
                  </a:txBody>
                  <a:tcPr marL="101600" marR="101600" marT="101600" marB="1016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40</a:t>
                      </a:r>
                    </a:p>
                  </a:txBody>
                  <a:tcPr marL="101600" marR="101600" marT="101600" marB="101600" anchor="ctr" anchorCtr="0" horzOverflow="overflow"/>
                </a:tc>
              </a:tr>
              <a:tr h="1121372"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test-other</a:t>
                      </a:r>
                    </a:p>
                  </a:txBody>
                  <a:tcPr marL="101600" marR="101600" marT="101600" marB="1016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5.1</a:t>
                      </a:r>
                    </a:p>
                  </a:txBody>
                  <a:tcPr marL="101600" marR="101600" marT="101600" marB="1016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Other</a:t>
                      </a:r>
                    </a:p>
                  </a:txBody>
                  <a:tcPr marL="101600" marR="101600" marT="101600" marB="1016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/>
                      <a:r>
                        <a:rPr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33</a:t>
                      </a:r>
                    </a:p>
                  </a:txBody>
                  <a:tcPr marL="101600" marR="101600" marT="101600" marB="1016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Архитектур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Архитектуры</a:t>
            </a:r>
          </a:p>
        </p:txBody>
      </p:sp>
      <p:pic>
        <p:nvPicPr>
          <p:cNvPr id="843" name="mel_plot.png" descr="mel_plot.png"/>
          <p:cNvPicPr>
            <a:picLocks noChangeAspect="1"/>
          </p:cNvPicPr>
          <p:nvPr/>
        </p:nvPicPr>
        <p:blipFill>
          <a:blip r:embed="rId2">
            <a:extLst/>
          </a:blip>
          <a:srcRect l="0" t="0" r="11446" b="0"/>
          <a:stretch>
            <a:fillRect/>
          </a:stretch>
        </p:blipFill>
        <p:spPr>
          <a:xfrm>
            <a:off x="2523269" y="5783939"/>
            <a:ext cx="5092828" cy="3471847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2D mel-spectrum…"/>
          <p:cNvSpPr txBox="1"/>
          <p:nvPr/>
        </p:nvSpPr>
        <p:spPr>
          <a:xfrm>
            <a:off x="3215129" y="9370916"/>
            <a:ext cx="4088131" cy="95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rgbClr val="000000"/>
                </a:solidFill>
              </a:defRPr>
            </a:pPr>
            <a:r>
              <a:t>2D mel-spectrum</a:t>
            </a:r>
          </a:p>
          <a:p>
            <a:pPr>
              <a:defRPr sz="2800">
                <a:solidFill>
                  <a:srgbClr val="000000"/>
                </a:solidFill>
              </a:defRPr>
            </a:pPr>
            <a:r>
              <a:t>100 векторов в секунде</a:t>
            </a:r>
          </a:p>
        </p:txBody>
      </p:sp>
      <p:sp>
        <p:nvSpPr>
          <p:cNvPr id="845" name="“привет дэлээс”"/>
          <p:cNvSpPr txBox="1"/>
          <p:nvPr/>
        </p:nvSpPr>
        <p:spPr>
          <a:xfrm>
            <a:off x="3361166" y="5009237"/>
            <a:ext cx="3796056" cy="65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800">
                <a:solidFill>
                  <a:srgbClr val="000000"/>
                </a:solidFill>
              </a:defRPr>
            </a:lvl1pPr>
          </a:lstStyle>
          <a:p>
            <a:pPr/>
            <a:r>
              <a:t>“привет дэлээс”</a:t>
            </a:r>
          </a:p>
        </p:txBody>
      </p:sp>
      <p:sp>
        <p:nvSpPr>
          <p:cNvPr id="846" name="Line"/>
          <p:cNvSpPr/>
          <p:nvPr/>
        </p:nvSpPr>
        <p:spPr>
          <a:xfrm>
            <a:off x="7988968" y="7519870"/>
            <a:ext cx="1744922" cy="1"/>
          </a:xfrm>
          <a:prstGeom prst="line">
            <a:avLst/>
          </a:prstGeom>
          <a:ln w="190500">
            <a:solidFill>
              <a:schemeClr val="accent1">
                <a:lumOff val="-13575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47" name="Encoder"/>
          <p:cNvSpPr/>
          <p:nvPr/>
        </p:nvSpPr>
        <p:spPr>
          <a:xfrm>
            <a:off x="10106887" y="6884870"/>
            <a:ext cx="4371134" cy="1270001"/>
          </a:xfrm>
          <a:prstGeom prst="roundRect">
            <a:avLst>
              <a:gd name="adj" fmla="val 23579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Encoder</a:t>
            </a:r>
          </a:p>
        </p:txBody>
      </p:sp>
      <p:sp>
        <p:nvSpPr>
          <p:cNvPr id="848" name="CNN + LSTM/Transformer"/>
          <p:cNvSpPr txBox="1"/>
          <p:nvPr/>
        </p:nvSpPr>
        <p:spPr>
          <a:xfrm>
            <a:off x="10461672" y="8281928"/>
            <a:ext cx="366156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CNN + LSTM/Transformer</a:t>
            </a:r>
          </a:p>
        </p:txBody>
      </p:sp>
      <p:sp>
        <p:nvSpPr>
          <p:cNvPr id="849" name="Line"/>
          <p:cNvSpPr/>
          <p:nvPr/>
        </p:nvSpPr>
        <p:spPr>
          <a:xfrm>
            <a:off x="14851019" y="7519870"/>
            <a:ext cx="1744922" cy="1"/>
          </a:xfrm>
          <a:prstGeom prst="line">
            <a:avLst/>
          </a:prstGeom>
          <a:ln w="190500">
            <a:solidFill>
              <a:schemeClr val="accent1">
                <a:lumOff val="-13575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850" name="Linear projection"/>
          <p:cNvSpPr/>
          <p:nvPr/>
        </p:nvSpPr>
        <p:spPr>
          <a:xfrm>
            <a:off x="16968937" y="6884870"/>
            <a:ext cx="4371134" cy="1270001"/>
          </a:xfrm>
          <a:prstGeom prst="roundRect">
            <a:avLst>
              <a:gd name="adj" fmla="val 23579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Linear projection</a:t>
            </a:r>
          </a:p>
        </p:txBody>
      </p:sp>
      <p:sp>
        <p:nvSpPr>
          <p:cNvPr id="851" name="emb_size -&gt; vocab_size"/>
          <p:cNvSpPr txBox="1"/>
          <p:nvPr/>
        </p:nvSpPr>
        <p:spPr>
          <a:xfrm>
            <a:off x="17459510" y="8281928"/>
            <a:ext cx="338998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emb_size -&gt; vocab_size</a:t>
            </a:r>
          </a:p>
        </p:txBody>
      </p:sp>
      <p:sp>
        <p:nvSpPr>
          <p:cNvPr id="852" name="Rectangle"/>
          <p:cNvSpPr/>
          <p:nvPr/>
        </p:nvSpPr>
        <p:spPr>
          <a:xfrm>
            <a:off x="9923350" y="6585711"/>
            <a:ext cx="4738209" cy="2303418"/>
          </a:xfrm>
          <a:prstGeom prst="rect">
            <a:avLst/>
          </a:prstGeom>
          <a:ln w="1143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Deep Speech 2 (2015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Deep Speech 2 (2015)</a:t>
            </a:r>
          </a:p>
        </p:txBody>
      </p:sp>
      <p:pic>
        <p:nvPicPr>
          <p:cNvPr id="855" name="Screenshot 2025-10-18 at 14.22.05.png" descr="Screenshot 2025-10-18 at 14.22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72065" y="1807428"/>
            <a:ext cx="11117904" cy="11475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856" name="Screenshot 2025-10-18 at 14.22.33.png" descr="Screenshot 2025-10-18 at 14.22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4544" y="8481844"/>
            <a:ext cx="13830301" cy="3987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7" name="Screenshot 2025-10-18 at 14.23.27.png" descr="Screenshot 2025-10-18 at 14.23.2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8919" y="3960414"/>
            <a:ext cx="12221552" cy="3426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Screenshot 2025-10-18 at 14.41.44.png" descr="Screenshot 2025-10-18 at 14.41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11015" y="269473"/>
            <a:ext cx="10516303" cy="13177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60" name="Screenshot 2025-10-18 at 14.42.30.png" descr="Screenshot 2025-10-18 at 14.42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6802" y="2496133"/>
            <a:ext cx="7761471" cy="11032835"/>
          </a:xfrm>
          <a:prstGeom prst="rect">
            <a:avLst/>
          </a:prstGeom>
          <a:ln w="12700">
            <a:miter lim="400000"/>
          </a:ln>
        </p:spPr>
      </p:pic>
      <p:sp>
        <p:nvSpPr>
          <p:cNvPr id="861" name="Jasper (2019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Jasper (2019)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Screenshot 2025-10-18 at 14.43.27.png" descr="Screenshot 2025-10-18 at 14.43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8008" y="3172037"/>
            <a:ext cx="18627984" cy="7371926"/>
          </a:xfrm>
          <a:prstGeom prst="rect">
            <a:avLst/>
          </a:prstGeom>
          <a:ln w="12700">
            <a:miter lim="400000"/>
          </a:ln>
        </p:spPr>
      </p:pic>
      <p:sp>
        <p:nvSpPr>
          <p:cNvPr id="864" name="Jasper (2019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Jasper (2019)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6" name="Screenshot 2025-10-18 at 14.43.27.png" descr="Screenshot 2025-10-18 at 14.43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8008" y="3172037"/>
            <a:ext cx="18627984" cy="7371926"/>
          </a:xfrm>
          <a:prstGeom prst="rect">
            <a:avLst/>
          </a:prstGeom>
          <a:ln w="12700">
            <a:miter lim="400000"/>
          </a:ln>
        </p:spPr>
      </p:pic>
      <p:sp>
        <p:nvSpPr>
          <p:cNvPr id="867" name="Rectangle"/>
          <p:cNvSpPr/>
          <p:nvPr/>
        </p:nvSpPr>
        <p:spPr>
          <a:xfrm>
            <a:off x="10940335" y="8183619"/>
            <a:ext cx="9692503" cy="516304"/>
          </a:xfrm>
          <a:prstGeom prst="rect">
            <a:avLst/>
          </a:prstGeom>
          <a:ln w="1143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68" name="Rectangle"/>
          <p:cNvSpPr/>
          <p:nvPr/>
        </p:nvSpPr>
        <p:spPr>
          <a:xfrm>
            <a:off x="10940335" y="6323950"/>
            <a:ext cx="9692503" cy="516303"/>
          </a:xfrm>
          <a:prstGeom prst="rect">
            <a:avLst/>
          </a:prstGeom>
          <a:ln w="1143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69" name="Jasper (2019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Jasper (2019)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QuartzNet (2020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QuartzNet (2020)</a:t>
            </a:r>
          </a:p>
        </p:txBody>
      </p:sp>
      <p:pic>
        <p:nvPicPr>
          <p:cNvPr id="872" name="Screenshot 2025-10-18 at 15.03.12.png" descr="Screenshot 2025-10-18 at 15.03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82394" y="575766"/>
            <a:ext cx="9664976" cy="12564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873" name="Screenshot 2025-10-18 at 15.09.52.png" descr="Screenshot 2025-10-18 at 15.09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8380" y="2580644"/>
            <a:ext cx="7207496" cy="10551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74" name="Screenshot 2025-10-20 at 11.17.30.png" descr="Screenshot 2025-10-20 at 11.17.3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37571" y="10278532"/>
            <a:ext cx="5792170" cy="19403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Метрики оценк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Метрики оценки</a:t>
            </a: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38792" b="0"/>
          <a:stretch>
            <a:fillRect/>
          </a:stretch>
        </p:blipFill>
        <p:spPr>
          <a:xfrm>
            <a:off x="1203056" y="3682686"/>
            <a:ext cx="14367763" cy="6966766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Rectangle"/>
          <p:cNvSpPr/>
          <p:nvPr/>
        </p:nvSpPr>
        <p:spPr>
          <a:xfrm>
            <a:off x="7751891" y="5393612"/>
            <a:ext cx="1177727" cy="1270001"/>
          </a:xfrm>
          <a:prstGeom prst="rect">
            <a:avLst/>
          </a:prstGeom>
          <a:ln w="114300">
            <a:solidFill>
              <a:schemeClr val="accent4">
                <a:hueOff val="-1247790"/>
                <a:lumOff val="-12326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7" name="Square"/>
          <p:cNvSpPr/>
          <p:nvPr/>
        </p:nvSpPr>
        <p:spPr>
          <a:xfrm>
            <a:off x="10168963" y="5393612"/>
            <a:ext cx="1270001" cy="1270001"/>
          </a:xfrm>
          <a:prstGeom prst="rect">
            <a:avLst/>
          </a:prstGeom>
          <a:ln w="1143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8" name="Rectangle"/>
          <p:cNvSpPr/>
          <p:nvPr/>
        </p:nvSpPr>
        <p:spPr>
          <a:xfrm>
            <a:off x="12586037" y="5393612"/>
            <a:ext cx="914207" cy="1270001"/>
          </a:xfrm>
          <a:prstGeom prst="rect">
            <a:avLst/>
          </a:prstGeom>
          <a:ln w="1143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9" name="S - количество замен (substitutions)…"/>
          <p:cNvSpPr txBox="1"/>
          <p:nvPr/>
        </p:nvSpPr>
        <p:spPr>
          <a:xfrm>
            <a:off x="15075616" y="4841568"/>
            <a:ext cx="8608543" cy="2374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800">
                <a:solidFill>
                  <a:srgbClr val="000000"/>
                </a:solidFill>
              </a:defRPr>
            </a:pPr>
            <a:r>
              <a:t>S - количество 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замен</a:t>
            </a:r>
            <a:r>
              <a:t> (substitutions)</a:t>
            </a:r>
          </a:p>
          <a:p>
            <a:pPr algn="l">
              <a:defRPr sz="3800">
                <a:solidFill>
                  <a:srgbClr val="000000"/>
                </a:solidFill>
              </a:defRPr>
            </a:pPr>
            <a:r>
              <a:t>D - количество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удалений</a:t>
            </a:r>
            <a:r>
              <a:t> (deletions)</a:t>
            </a:r>
          </a:p>
          <a:p>
            <a:pPr algn="l">
              <a:defRPr sz="3800">
                <a:solidFill>
                  <a:srgbClr val="000000"/>
                </a:solidFill>
              </a:defRPr>
            </a:pPr>
            <a:r>
              <a:t>I - количество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добавлений</a:t>
            </a:r>
            <a:r>
              <a:t> (insertions)</a:t>
            </a:r>
          </a:p>
          <a:p>
            <a:pPr algn="l">
              <a:defRPr sz="3800">
                <a:solidFill>
                  <a:srgbClr val="000000"/>
                </a:solidFill>
              </a:defRPr>
            </a:pPr>
            <a:r>
              <a:t>N - количество слов всего</a:t>
            </a:r>
          </a:p>
        </p:txBody>
      </p:sp>
      <p:sp>
        <p:nvSpPr>
          <p:cNvPr id="200" name="Значения S, D, I и N чаще считаются…"/>
          <p:cNvSpPr txBox="1"/>
          <p:nvPr/>
        </p:nvSpPr>
        <p:spPr>
          <a:xfrm>
            <a:off x="15096126" y="8071460"/>
            <a:ext cx="8567523" cy="2945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800">
                <a:solidFill>
                  <a:srgbClr val="000000"/>
                </a:solidFill>
              </a:defRPr>
            </a:pPr>
            <a:r>
              <a:t>Значения 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S</a:t>
            </a:r>
            <a:r>
              <a:t>,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D</a:t>
            </a:r>
            <a:r>
              <a:t>, </a:t>
            </a:r>
            <a:r>
              <a:rPr>
                <a:solidFill>
                  <a:schemeClr val="accent1">
                    <a:lumOff val="-13575"/>
                  </a:schemeClr>
                </a:solidFill>
              </a:rPr>
              <a:t>I</a:t>
            </a:r>
            <a:r>
              <a:t> и N чаще считаются </a:t>
            </a:r>
          </a:p>
          <a:p>
            <a:pPr algn="l">
              <a:defRPr sz="3800">
                <a:solidFill>
                  <a:srgbClr val="000000"/>
                </a:solidFill>
              </a:defRPr>
            </a:pPr>
            <a:r>
              <a:t>для всего датасета, а не отдельных </a:t>
            </a:r>
          </a:p>
          <a:p>
            <a:pPr algn="l">
              <a:defRPr sz="3800">
                <a:solidFill>
                  <a:srgbClr val="000000"/>
                </a:solidFill>
              </a:defRPr>
            </a:pPr>
            <a:r>
              <a:t>аудио, чтобы нормализовать вклад </a:t>
            </a:r>
          </a:p>
          <a:p>
            <a:pPr algn="l">
              <a:defRPr sz="3800">
                <a:solidFill>
                  <a:srgbClr val="000000"/>
                </a:solidFill>
              </a:defRPr>
            </a:pPr>
            <a:r>
              <a:t>в итоговую метрику текстов </a:t>
            </a:r>
          </a:p>
          <a:p>
            <a:pPr algn="l">
              <a:defRPr sz="3800">
                <a:solidFill>
                  <a:srgbClr val="000000"/>
                </a:solidFill>
              </a:defRPr>
            </a:pPr>
            <a:r>
              <a:t>разной длины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QuartzNet (2020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QuartzNet (2020)</a:t>
            </a:r>
          </a:p>
        </p:txBody>
      </p:sp>
      <p:pic>
        <p:nvPicPr>
          <p:cNvPr id="877" name="Screenshot 2025-10-18 at 15.14.55.png" descr="Screenshot 2025-10-18 at 15.14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3439" y="3452945"/>
            <a:ext cx="14097122" cy="86808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QuartzNet (2020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QuartzNet (2020)</a:t>
            </a:r>
          </a:p>
        </p:txBody>
      </p:sp>
      <p:pic>
        <p:nvPicPr>
          <p:cNvPr id="880" name="Screenshot 2025-10-18 at 15.14.55.png" descr="Screenshot 2025-10-18 at 15.14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3439" y="3452945"/>
            <a:ext cx="14097122" cy="8680859"/>
          </a:xfrm>
          <a:prstGeom prst="rect">
            <a:avLst/>
          </a:prstGeom>
          <a:ln w="12700">
            <a:miter lim="400000"/>
          </a:ln>
        </p:spPr>
      </p:pic>
      <p:sp>
        <p:nvSpPr>
          <p:cNvPr id="881" name="Rectangle"/>
          <p:cNvSpPr/>
          <p:nvPr/>
        </p:nvSpPr>
        <p:spPr>
          <a:xfrm>
            <a:off x="12453987" y="10344590"/>
            <a:ext cx="6189687" cy="516303"/>
          </a:xfrm>
          <a:prstGeom prst="rect">
            <a:avLst/>
          </a:prstGeom>
          <a:ln w="1143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882" name="Rectangle"/>
          <p:cNvSpPr/>
          <p:nvPr/>
        </p:nvSpPr>
        <p:spPr>
          <a:xfrm>
            <a:off x="12453987" y="8816032"/>
            <a:ext cx="6189687" cy="516303"/>
          </a:xfrm>
          <a:prstGeom prst="rect">
            <a:avLst/>
          </a:prstGeom>
          <a:ln w="1143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Conformer (2020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Conformer (2020)</a:t>
            </a:r>
          </a:p>
        </p:txBody>
      </p:sp>
      <p:pic>
        <p:nvPicPr>
          <p:cNvPr id="885" name="Screenshot 2025-10-18 at 14.35.33.png" descr="Screenshot 2025-10-18 at 14.35.33.png"/>
          <p:cNvPicPr>
            <a:picLocks noChangeAspect="1"/>
          </p:cNvPicPr>
          <p:nvPr/>
        </p:nvPicPr>
        <p:blipFill>
          <a:blip r:embed="rId2">
            <a:extLst/>
          </a:blip>
          <a:srcRect l="3245" t="0" r="0" b="1636"/>
          <a:stretch>
            <a:fillRect/>
          </a:stretch>
        </p:blipFill>
        <p:spPr>
          <a:xfrm>
            <a:off x="13608691" y="619976"/>
            <a:ext cx="10497494" cy="12271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886" name="Screenshot 2025-10-18 at 14.36.10.png" descr="Screenshot 2025-10-18 at 14.36.10.png"/>
          <p:cNvPicPr>
            <a:picLocks noChangeAspect="1"/>
          </p:cNvPicPr>
          <p:nvPr/>
        </p:nvPicPr>
        <p:blipFill>
          <a:blip r:embed="rId3">
            <a:extLst/>
          </a:blip>
          <a:srcRect l="0" t="5139" r="1053" b="0"/>
          <a:stretch>
            <a:fillRect/>
          </a:stretch>
        </p:blipFill>
        <p:spPr>
          <a:xfrm>
            <a:off x="631704" y="10996766"/>
            <a:ext cx="14966403" cy="2422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887" name="Screenshot 2025-10-18 at 14.39.51.png" descr="Screenshot 2025-10-18 at 14.39.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8516" y="4349411"/>
            <a:ext cx="12399949" cy="5691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Zipformer (2023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Zipformer (2023)</a:t>
            </a:r>
          </a:p>
        </p:txBody>
      </p:sp>
      <p:pic>
        <p:nvPicPr>
          <p:cNvPr id="890" name="Screenshot 2025-10-18 at 15.18.41.png" descr="Screenshot 2025-10-18 at 15.18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6764" y="2406001"/>
            <a:ext cx="17089430" cy="107279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Zipformer (2023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Zipformer (2023)</a:t>
            </a:r>
          </a:p>
        </p:txBody>
      </p:sp>
      <p:pic>
        <p:nvPicPr>
          <p:cNvPr id="893" name="Screenshot 2025-10-20 at 12.09.12.png" descr="Screenshot 2025-10-20 at 12.09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3320" y="3881405"/>
            <a:ext cx="20017360" cy="5953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SL предобучени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SSL предобучение</a:t>
            </a:r>
          </a:p>
        </p:txBody>
      </p:sp>
      <p:pic>
        <p:nvPicPr>
          <p:cNvPr id="896" name="Screenshot 2025-10-18 at 15.25.06.png" descr="Screenshot 2025-10-18 at 15.2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14307" y="3508599"/>
            <a:ext cx="12355386" cy="92530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SL предобучени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SSL предобучение</a:t>
            </a:r>
          </a:p>
        </p:txBody>
      </p:sp>
      <p:pic>
        <p:nvPicPr>
          <p:cNvPr id="899" name="Screenshot 2025-10-18 at 15.25.38.png" descr="Screenshot 2025-10-18 at 15.25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845510"/>
            <a:ext cx="24384001" cy="5940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Encoder - Decoder архитектур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Encoder - Decoder архитектура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Whisper…"/>
          <p:cNvSpPr txBox="1"/>
          <p:nvPr>
            <p:ph type="title"/>
          </p:nvPr>
        </p:nvSpPr>
        <p:spPr>
          <a:xfrm>
            <a:off x="1206500" y="952500"/>
            <a:ext cx="21971000" cy="6264983"/>
          </a:xfrm>
          <a:prstGeom prst="rect">
            <a:avLst/>
          </a:prstGeom>
        </p:spPr>
        <p:txBody>
          <a:bodyPr/>
          <a:lstStyle/>
          <a:p>
            <a:pPr/>
            <a:r>
              <a:t>Whisper</a:t>
            </a:r>
          </a:p>
          <a:p>
            <a:pPr/>
            <a:r>
              <a:t>(2022)</a:t>
            </a:r>
          </a:p>
        </p:txBody>
      </p:sp>
      <p:pic>
        <p:nvPicPr>
          <p:cNvPr id="904" name="Screenshot 2025-10-18 at 15.26.28.png" descr="Screenshot 2025-10-18 at 15.26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5123" y="-127000"/>
            <a:ext cx="18811940" cy="14097731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Whisper (2022)"/>
          <p:cNvSpPr txBox="1"/>
          <p:nvPr>
            <p:ph type="title"/>
          </p:nvPr>
        </p:nvSpPr>
        <p:spPr>
          <a:xfrm>
            <a:off x="1206500" y="952500"/>
            <a:ext cx="8007571" cy="1675032"/>
          </a:xfrm>
          <a:prstGeom prst="rect">
            <a:avLst/>
          </a:prstGeom>
        </p:spPr>
        <p:txBody>
          <a:bodyPr/>
          <a:lstStyle/>
          <a:p>
            <a:pPr/>
            <a:r>
              <a:t>Whisper (2022)</a:t>
            </a:r>
          </a:p>
        </p:txBody>
      </p:sp>
      <p:pic>
        <p:nvPicPr>
          <p:cNvPr id="907" name="Screenshot 2025-10-18 at 15.26.28.png" descr="Screenshot 2025-10-18 at 15.26.28.png"/>
          <p:cNvPicPr>
            <a:picLocks noChangeAspect="1"/>
          </p:cNvPicPr>
          <p:nvPr/>
        </p:nvPicPr>
        <p:blipFill>
          <a:blip r:embed="rId2">
            <a:extLst/>
          </a:blip>
          <a:srcRect l="0" t="59633" r="0" b="0"/>
          <a:stretch>
            <a:fillRect/>
          </a:stretch>
        </p:blipFill>
        <p:spPr>
          <a:xfrm>
            <a:off x="2786062" y="4012604"/>
            <a:ext cx="18811940" cy="5690746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Алгоритм…"/>
          <p:cNvSpPr txBox="1"/>
          <p:nvPr>
            <p:ph type="title"/>
          </p:nvPr>
        </p:nvSpPr>
        <p:spPr>
          <a:xfrm>
            <a:off x="1206500" y="952500"/>
            <a:ext cx="5764801" cy="4074245"/>
          </a:xfrm>
          <a:prstGeom prst="rect">
            <a:avLst/>
          </a:prstGeom>
        </p:spPr>
        <p:txBody>
          <a:bodyPr/>
          <a:lstStyle/>
          <a:p>
            <a:pPr/>
            <a:r>
              <a:t>Алгоритм </a:t>
            </a:r>
          </a:p>
          <a:p>
            <a:pPr/>
            <a:r>
              <a:t>подсчета </a:t>
            </a:r>
          </a:p>
          <a:p>
            <a:pPr/>
            <a:r>
              <a:t>S, D, I</a:t>
            </a:r>
          </a:p>
        </p:txBody>
      </p:sp>
      <p:pic>
        <p:nvPicPr>
          <p:cNvPr id="203" name="step_00_levenshtein.png" descr="step_00_levenshte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7014" y="-1"/>
            <a:ext cx="15952617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legend.png" descr="legend.png"/>
          <p:cNvPicPr>
            <a:picLocks noChangeAspect="1"/>
          </p:cNvPicPr>
          <p:nvPr/>
        </p:nvPicPr>
        <p:blipFill>
          <a:blip r:embed="rId3">
            <a:extLst/>
          </a:blip>
          <a:srcRect l="27420" t="29558" r="27420" b="29558"/>
          <a:stretch>
            <a:fillRect/>
          </a:stretch>
        </p:blipFill>
        <p:spPr>
          <a:xfrm>
            <a:off x="1206595" y="9709753"/>
            <a:ext cx="5764726" cy="2565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Whisper (2022)"/>
          <p:cNvSpPr txBox="1"/>
          <p:nvPr>
            <p:ph type="title"/>
          </p:nvPr>
        </p:nvSpPr>
        <p:spPr>
          <a:xfrm>
            <a:off x="1206500" y="952500"/>
            <a:ext cx="7621510" cy="1433215"/>
          </a:xfrm>
          <a:prstGeom prst="rect">
            <a:avLst/>
          </a:prstGeom>
        </p:spPr>
        <p:txBody>
          <a:bodyPr/>
          <a:lstStyle/>
          <a:p>
            <a:pPr/>
            <a:r>
              <a:t>Whisper (2022)</a:t>
            </a:r>
          </a:p>
        </p:txBody>
      </p:sp>
      <p:pic>
        <p:nvPicPr>
          <p:cNvPr id="910" name="Screenshot 2025-10-18 at 15.28.24.png" descr="Screenshot 2025-10-18 at 15.28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73000" y="511003"/>
            <a:ext cx="14609672" cy="12693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Whisper (2022)"/>
          <p:cNvSpPr txBox="1"/>
          <p:nvPr>
            <p:ph type="title"/>
          </p:nvPr>
        </p:nvSpPr>
        <p:spPr>
          <a:xfrm>
            <a:off x="1206500" y="952500"/>
            <a:ext cx="8029763" cy="1782228"/>
          </a:xfrm>
          <a:prstGeom prst="rect">
            <a:avLst/>
          </a:prstGeom>
        </p:spPr>
        <p:txBody>
          <a:bodyPr/>
          <a:lstStyle/>
          <a:p>
            <a:pPr/>
            <a:r>
              <a:t>Whisper (2022)</a:t>
            </a:r>
          </a:p>
        </p:txBody>
      </p:sp>
      <p:pic>
        <p:nvPicPr>
          <p:cNvPr id="9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96119" y="0"/>
            <a:ext cx="9534957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4" name="Screenshot 2025-10-18 at 15.41.01.png" descr="Screenshot 2025-10-18 at 15.41.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2669" y="5732953"/>
            <a:ext cx="13496839" cy="42870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Screenshot 2025-10-18 at 15.46.44.png" descr="Screenshot 2025-10-18 at 15.46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30972" y="1554043"/>
            <a:ext cx="16990809" cy="11522326"/>
          </a:xfrm>
          <a:prstGeom prst="rect">
            <a:avLst/>
          </a:prstGeom>
          <a:ln w="12700">
            <a:miter lim="400000"/>
          </a:ln>
        </p:spPr>
      </p:pic>
      <p:sp>
        <p:nvSpPr>
          <p:cNvPr id="917" name="Samba-ASR (2025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Samba-ASR (2025)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amba-ASR (2025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Samba-ASR (2025)</a:t>
            </a:r>
          </a:p>
        </p:txBody>
      </p:sp>
      <p:pic>
        <p:nvPicPr>
          <p:cNvPr id="920" name="Screenshot 2025-10-18 at 15.47.17.png" descr="Screenshot 2025-10-18 at 15.47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92394" y="4756611"/>
            <a:ext cx="16799212" cy="6512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RNN-Transducer архитектур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RNN-Transducer архитектура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RNN-Transduc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RNN-Transducer</a:t>
            </a:r>
          </a:p>
        </p:txBody>
      </p:sp>
      <p:pic>
        <p:nvPicPr>
          <p:cNvPr id="92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8128" t="0" r="35255" b="0"/>
          <a:stretch>
            <a:fillRect/>
          </a:stretch>
        </p:blipFill>
        <p:spPr>
          <a:xfrm>
            <a:off x="11455141" y="803333"/>
            <a:ext cx="11022698" cy="12440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926" name="Screenshot 2025-10-18 at 15.50.47.png" descr="Screenshot 2025-10-18 at 15.50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01330" y="3324726"/>
            <a:ext cx="7254189" cy="9461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RNN-Transduc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RNN-Transducer</a:t>
            </a:r>
          </a:p>
        </p:txBody>
      </p:sp>
      <p:pic>
        <p:nvPicPr>
          <p:cNvPr id="929" name="Screenshot 2025-10-18 at 15.51.07.png" descr="Screenshot 2025-10-18 at 15.51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7010" y="3098827"/>
            <a:ext cx="20169980" cy="9454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RNN-Transduc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RNN-Transducer</a:t>
            </a:r>
          </a:p>
        </p:txBody>
      </p:sp>
      <p:pic>
        <p:nvPicPr>
          <p:cNvPr id="932" name="Screenshot 2025-10-18 at 15.55.20.png" descr="Screenshot 2025-10-18 at 15.55.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0781" y="3040713"/>
            <a:ext cx="13062438" cy="10628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RNN-Transduc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RNN-Transducer</a:t>
            </a:r>
          </a:p>
        </p:txBody>
      </p:sp>
      <p:pic>
        <p:nvPicPr>
          <p:cNvPr id="935" name="Screenshot 2025-10-18 at 15.55.35.png" descr="Screenshot 2025-10-18 at 15.55.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64200" y="2857500"/>
            <a:ext cx="13068300" cy="106337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RNN-Transduc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RNN-Transducer</a:t>
            </a:r>
          </a:p>
        </p:txBody>
      </p:sp>
      <p:pic>
        <p:nvPicPr>
          <p:cNvPr id="938" name="Screenshot 2025-10-18 at 15.56.56.png" descr="Screenshot 2025-10-18 at 15.56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7850" y="3188611"/>
            <a:ext cx="13068300" cy="10633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Алгоритм…"/>
          <p:cNvSpPr txBox="1"/>
          <p:nvPr>
            <p:ph type="title"/>
          </p:nvPr>
        </p:nvSpPr>
        <p:spPr>
          <a:xfrm>
            <a:off x="1206500" y="952500"/>
            <a:ext cx="5764801" cy="4074245"/>
          </a:xfrm>
          <a:prstGeom prst="rect">
            <a:avLst/>
          </a:prstGeom>
        </p:spPr>
        <p:txBody>
          <a:bodyPr/>
          <a:lstStyle/>
          <a:p>
            <a:pPr/>
            <a:r>
              <a:t>Алгоритм </a:t>
            </a:r>
          </a:p>
          <a:p>
            <a:pPr/>
            <a:r>
              <a:t>подсчета </a:t>
            </a:r>
          </a:p>
          <a:p>
            <a:pPr/>
            <a:r>
              <a:t>S, D, I</a:t>
            </a:r>
          </a:p>
        </p:txBody>
      </p:sp>
      <p:pic>
        <p:nvPicPr>
          <p:cNvPr id="207" name="legend.png" descr="legend.png"/>
          <p:cNvPicPr>
            <a:picLocks noChangeAspect="1"/>
          </p:cNvPicPr>
          <p:nvPr/>
        </p:nvPicPr>
        <p:blipFill>
          <a:blip r:embed="rId2">
            <a:extLst/>
          </a:blip>
          <a:srcRect l="27420" t="29558" r="27420" b="29558"/>
          <a:stretch>
            <a:fillRect/>
          </a:stretch>
        </p:blipFill>
        <p:spPr>
          <a:xfrm>
            <a:off x="1206595" y="9709753"/>
            <a:ext cx="5764726" cy="2565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tep_01_levenshtein.png" descr="step_01_levenshtei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0" y="-1"/>
            <a:ext cx="15952616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RNN-Transduc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RNN-Transducer</a:t>
            </a:r>
          </a:p>
        </p:txBody>
      </p:sp>
      <p:pic>
        <p:nvPicPr>
          <p:cNvPr id="941" name="Screenshot 2025-10-18 at 15.58.14.png" descr="Screenshot 2025-10-18 at 15.58.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31598" y="3765962"/>
            <a:ext cx="9920804" cy="8072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Алгоритм…"/>
          <p:cNvSpPr txBox="1"/>
          <p:nvPr>
            <p:ph type="title"/>
          </p:nvPr>
        </p:nvSpPr>
        <p:spPr>
          <a:xfrm>
            <a:off x="1206500" y="952500"/>
            <a:ext cx="5764801" cy="4074245"/>
          </a:xfrm>
          <a:prstGeom prst="rect">
            <a:avLst/>
          </a:prstGeom>
        </p:spPr>
        <p:txBody>
          <a:bodyPr/>
          <a:lstStyle/>
          <a:p>
            <a:pPr/>
            <a:r>
              <a:t>Алгоритм </a:t>
            </a:r>
          </a:p>
          <a:p>
            <a:pPr/>
            <a:r>
              <a:t>подсчета </a:t>
            </a:r>
          </a:p>
          <a:p>
            <a:pPr/>
            <a:r>
              <a:t>S, D, I</a:t>
            </a:r>
          </a:p>
        </p:txBody>
      </p:sp>
      <p:pic>
        <p:nvPicPr>
          <p:cNvPr id="211" name="legend.png" descr="legend.png"/>
          <p:cNvPicPr>
            <a:picLocks noChangeAspect="1"/>
          </p:cNvPicPr>
          <p:nvPr/>
        </p:nvPicPr>
        <p:blipFill>
          <a:blip r:embed="rId2">
            <a:extLst/>
          </a:blip>
          <a:srcRect l="27420" t="29558" r="27420" b="29558"/>
          <a:stretch>
            <a:fillRect/>
          </a:stretch>
        </p:blipFill>
        <p:spPr>
          <a:xfrm>
            <a:off x="1206595" y="9709753"/>
            <a:ext cx="5764726" cy="2565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step_02_levenshtein.png" descr="step_02_levenshtei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0" y="-1"/>
            <a:ext cx="15952616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Алгоритм…"/>
          <p:cNvSpPr txBox="1"/>
          <p:nvPr>
            <p:ph type="title"/>
          </p:nvPr>
        </p:nvSpPr>
        <p:spPr>
          <a:xfrm>
            <a:off x="1206500" y="952500"/>
            <a:ext cx="5764801" cy="4074245"/>
          </a:xfrm>
          <a:prstGeom prst="rect">
            <a:avLst/>
          </a:prstGeom>
        </p:spPr>
        <p:txBody>
          <a:bodyPr/>
          <a:lstStyle/>
          <a:p>
            <a:pPr/>
            <a:r>
              <a:t>Алгоритм </a:t>
            </a:r>
          </a:p>
          <a:p>
            <a:pPr/>
            <a:r>
              <a:t>подсчета </a:t>
            </a:r>
          </a:p>
          <a:p>
            <a:pPr/>
            <a:r>
              <a:t>S, D, I</a:t>
            </a:r>
          </a:p>
        </p:txBody>
      </p:sp>
      <p:pic>
        <p:nvPicPr>
          <p:cNvPr id="215" name="legend.png" descr="legend.png"/>
          <p:cNvPicPr>
            <a:picLocks noChangeAspect="1"/>
          </p:cNvPicPr>
          <p:nvPr/>
        </p:nvPicPr>
        <p:blipFill>
          <a:blip r:embed="rId2">
            <a:extLst/>
          </a:blip>
          <a:srcRect l="27420" t="29558" r="27420" b="29558"/>
          <a:stretch>
            <a:fillRect/>
          </a:stretch>
        </p:blipFill>
        <p:spPr>
          <a:xfrm>
            <a:off x="1206595" y="9709753"/>
            <a:ext cx="5764726" cy="2565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step_03_levenshtein.png" descr="step_03_levenshtei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0" y="0"/>
            <a:ext cx="15952616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Алгоритм…"/>
          <p:cNvSpPr txBox="1"/>
          <p:nvPr>
            <p:ph type="title"/>
          </p:nvPr>
        </p:nvSpPr>
        <p:spPr>
          <a:xfrm>
            <a:off x="1206500" y="952500"/>
            <a:ext cx="5764801" cy="4074245"/>
          </a:xfrm>
          <a:prstGeom prst="rect">
            <a:avLst/>
          </a:prstGeom>
        </p:spPr>
        <p:txBody>
          <a:bodyPr/>
          <a:lstStyle/>
          <a:p>
            <a:pPr/>
            <a:r>
              <a:t>Алгоритм </a:t>
            </a:r>
          </a:p>
          <a:p>
            <a:pPr/>
            <a:r>
              <a:t>подсчета </a:t>
            </a:r>
          </a:p>
          <a:p>
            <a:pPr/>
            <a:r>
              <a:t>S, D, I</a:t>
            </a:r>
          </a:p>
        </p:txBody>
      </p:sp>
      <p:pic>
        <p:nvPicPr>
          <p:cNvPr id="219" name="legend.png" descr="legend.png"/>
          <p:cNvPicPr>
            <a:picLocks noChangeAspect="1"/>
          </p:cNvPicPr>
          <p:nvPr/>
        </p:nvPicPr>
        <p:blipFill>
          <a:blip r:embed="rId2">
            <a:extLst/>
          </a:blip>
          <a:srcRect l="27420" t="29558" r="27420" b="29558"/>
          <a:stretch>
            <a:fillRect/>
          </a:stretch>
        </p:blipFill>
        <p:spPr>
          <a:xfrm>
            <a:off x="1206595" y="9709753"/>
            <a:ext cx="5764726" cy="2565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step_04_levenshtein.png" descr="step_04_levenshtei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0" y="-1"/>
            <a:ext cx="15952616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Алгоритм…"/>
          <p:cNvSpPr txBox="1"/>
          <p:nvPr>
            <p:ph type="title"/>
          </p:nvPr>
        </p:nvSpPr>
        <p:spPr>
          <a:xfrm>
            <a:off x="1206500" y="952500"/>
            <a:ext cx="5764801" cy="4074245"/>
          </a:xfrm>
          <a:prstGeom prst="rect">
            <a:avLst/>
          </a:prstGeom>
        </p:spPr>
        <p:txBody>
          <a:bodyPr/>
          <a:lstStyle/>
          <a:p>
            <a:pPr/>
            <a:r>
              <a:t>Алгоритм </a:t>
            </a:r>
          </a:p>
          <a:p>
            <a:pPr/>
            <a:r>
              <a:t>подсчета </a:t>
            </a:r>
          </a:p>
          <a:p>
            <a:pPr/>
            <a:r>
              <a:t>S, D, I</a:t>
            </a:r>
          </a:p>
        </p:txBody>
      </p:sp>
      <p:pic>
        <p:nvPicPr>
          <p:cNvPr id="223" name="legend.png" descr="legend.png"/>
          <p:cNvPicPr>
            <a:picLocks noChangeAspect="1"/>
          </p:cNvPicPr>
          <p:nvPr/>
        </p:nvPicPr>
        <p:blipFill>
          <a:blip r:embed="rId2">
            <a:extLst/>
          </a:blip>
          <a:srcRect l="27420" t="29558" r="27420" b="29558"/>
          <a:stretch>
            <a:fillRect/>
          </a:stretch>
        </p:blipFill>
        <p:spPr>
          <a:xfrm>
            <a:off x="1206595" y="9709753"/>
            <a:ext cx="5764726" cy="2565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step_05_levenshtein.png" descr="step_05_levenshtei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1458" y="-1"/>
            <a:ext cx="15952616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Алгоритм…"/>
          <p:cNvSpPr txBox="1"/>
          <p:nvPr>
            <p:ph type="title"/>
          </p:nvPr>
        </p:nvSpPr>
        <p:spPr>
          <a:xfrm>
            <a:off x="1206500" y="952500"/>
            <a:ext cx="5764801" cy="4074245"/>
          </a:xfrm>
          <a:prstGeom prst="rect">
            <a:avLst/>
          </a:prstGeom>
        </p:spPr>
        <p:txBody>
          <a:bodyPr/>
          <a:lstStyle/>
          <a:p>
            <a:pPr/>
            <a:r>
              <a:t>Алгоритм </a:t>
            </a:r>
          </a:p>
          <a:p>
            <a:pPr/>
            <a:r>
              <a:t>подсчета </a:t>
            </a:r>
          </a:p>
          <a:p>
            <a:pPr/>
            <a:r>
              <a:t>S, D, I</a:t>
            </a:r>
          </a:p>
        </p:txBody>
      </p:sp>
      <p:pic>
        <p:nvPicPr>
          <p:cNvPr id="227" name="legend.png" descr="legend.png"/>
          <p:cNvPicPr>
            <a:picLocks noChangeAspect="1"/>
          </p:cNvPicPr>
          <p:nvPr/>
        </p:nvPicPr>
        <p:blipFill>
          <a:blip r:embed="rId2">
            <a:extLst/>
          </a:blip>
          <a:srcRect l="27420" t="29558" r="27420" b="29558"/>
          <a:stretch>
            <a:fillRect/>
          </a:stretch>
        </p:blipFill>
        <p:spPr>
          <a:xfrm>
            <a:off x="1206595" y="9709753"/>
            <a:ext cx="5764726" cy="2565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step_06_levenshtein.png" descr="step_06_levenshtei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0" y="-1"/>
            <a:ext cx="15952616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Алгоритм…"/>
          <p:cNvSpPr txBox="1"/>
          <p:nvPr>
            <p:ph type="title"/>
          </p:nvPr>
        </p:nvSpPr>
        <p:spPr>
          <a:xfrm>
            <a:off x="1206500" y="952500"/>
            <a:ext cx="5764801" cy="4074245"/>
          </a:xfrm>
          <a:prstGeom prst="rect">
            <a:avLst/>
          </a:prstGeom>
        </p:spPr>
        <p:txBody>
          <a:bodyPr/>
          <a:lstStyle/>
          <a:p>
            <a:pPr/>
            <a:r>
              <a:t>Алгоритм </a:t>
            </a:r>
          </a:p>
          <a:p>
            <a:pPr/>
            <a:r>
              <a:t>подсчета </a:t>
            </a:r>
          </a:p>
          <a:p>
            <a:pPr/>
            <a:r>
              <a:t>S, D, I</a:t>
            </a:r>
          </a:p>
        </p:txBody>
      </p:sp>
      <p:pic>
        <p:nvPicPr>
          <p:cNvPr id="231" name="legend.png" descr="legend.png"/>
          <p:cNvPicPr>
            <a:picLocks noChangeAspect="1"/>
          </p:cNvPicPr>
          <p:nvPr/>
        </p:nvPicPr>
        <p:blipFill>
          <a:blip r:embed="rId2">
            <a:extLst/>
          </a:blip>
          <a:srcRect l="27420" t="29558" r="27420" b="29558"/>
          <a:stretch>
            <a:fillRect/>
          </a:stretch>
        </p:blipFill>
        <p:spPr>
          <a:xfrm>
            <a:off x="1206595" y="9709753"/>
            <a:ext cx="5764726" cy="2565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step_07_levenshtein.png" descr="step_07_levenshtei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0" y="0"/>
            <a:ext cx="15952616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Постановка задачи и метрики оценки моделей…"/>
          <p:cNvSpPr txBox="1"/>
          <p:nvPr>
            <p:ph type="body" idx="1"/>
          </p:nvPr>
        </p:nvSpPr>
        <p:spPr>
          <a:xfrm>
            <a:off x="1206500" y="272999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Постановка задачи и метрики оценки моделей</a:t>
            </a:r>
          </a:p>
          <a:p>
            <a:pPr/>
            <a:r>
              <a:t>Проблема выравнивания между текстом и аудио</a:t>
            </a:r>
          </a:p>
          <a:p>
            <a:pPr/>
            <a:r>
              <a:t>СTC loss</a:t>
            </a:r>
          </a:p>
          <a:p>
            <a:pPr/>
            <a:r>
              <a:t>Выбор лучшего распознавания</a:t>
            </a:r>
          </a:p>
          <a:p>
            <a:pPr/>
            <a:r>
              <a:t>Кодирование латентных представлений</a:t>
            </a:r>
          </a:p>
          <a:p>
            <a:pPr/>
            <a:r>
              <a:t>Encoder - Decoder подход</a:t>
            </a:r>
          </a:p>
          <a:p>
            <a:pPr/>
            <a:r>
              <a:t>RNNT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Алгоритм…"/>
          <p:cNvSpPr txBox="1"/>
          <p:nvPr>
            <p:ph type="title"/>
          </p:nvPr>
        </p:nvSpPr>
        <p:spPr>
          <a:xfrm>
            <a:off x="1206500" y="952500"/>
            <a:ext cx="5764801" cy="4074245"/>
          </a:xfrm>
          <a:prstGeom prst="rect">
            <a:avLst/>
          </a:prstGeom>
        </p:spPr>
        <p:txBody>
          <a:bodyPr/>
          <a:lstStyle/>
          <a:p>
            <a:pPr/>
            <a:r>
              <a:t>Алгоритм </a:t>
            </a:r>
          </a:p>
          <a:p>
            <a:pPr/>
            <a:r>
              <a:t>подсчета </a:t>
            </a:r>
          </a:p>
          <a:p>
            <a:pPr/>
            <a:r>
              <a:t>S, D, I</a:t>
            </a:r>
          </a:p>
        </p:txBody>
      </p:sp>
      <p:pic>
        <p:nvPicPr>
          <p:cNvPr id="235" name="legend.png" descr="legend.png"/>
          <p:cNvPicPr>
            <a:picLocks noChangeAspect="1"/>
          </p:cNvPicPr>
          <p:nvPr/>
        </p:nvPicPr>
        <p:blipFill>
          <a:blip r:embed="rId2">
            <a:extLst/>
          </a:blip>
          <a:srcRect l="27420" t="29558" r="27420" b="29558"/>
          <a:stretch>
            <a:fillRect/>
          </a:stretch>
        </p:blipFill>
        <p:spPr>
          <a:xfrm>
            <a:off x="1206595" y="9709753"/>
            <a:ext cx="5764726" cy="2565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step_08_levenshtein.png" descr="step_08_levenshtei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0" y="-1"/>
            <a:ext cx="15952616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Алгоритм…"/>
          <p:cNvSpPr txBox="1"/>
          <p:nvPr>
            <p:ph type="title"/>
          </p:nvPr>
        </p:nvSpPr>
        <p:spPr>
          <a:xfrm>
            <a:off x="1206500" y="952500"/>
            <a:ext cx="5764801" cy="4074245"/>
          </a:xfrm>
          <a:prstGeom prst="rect">
            <a:avLst/>
          </a:prstGeom>
        </p:spPr>
        <p:txBody>
          <a:bodyPr/>
          <a:lstStyle/>
          <a:p>
            <a:pPr/>
            <a:r>
              <a:t>Алгоритм </a:t>
            </a:r>
          </a:p>
          <a:p>
            <a:pPr/>
            <a:r>
              <a:t>подсчета </a:t>
            </a:r>
          </a:p>
          <a:p>
            <a:pPr/>
            <a:r>
              <a:t>S, D, I</a:t>
            </a:r>
          </a:p>
        </p:txBody>
      </p:sp>
      <p:pic>
        <p:nvPicPr>
          <p:cNvPr id="239" name="legend.png" descr="legend.png"/>
          <p:cNvPicPr>
            <a:picLocks noChangeAspect="1"/>
          </p:cNvPicPr>
          <p:nvPr/>
        </p:nvPicPr>
        <p:blipFill>
          <a:blip r:embed="rId2">
            <a:extLst/>
          </a:blip>
          <a:srcRect l="27420" t="29558" r="27420" b="29558"/>
          <a:stretch>
            <a:fillRect/>
          </a:stretch>
        </p:blipFill>
        <p:spPr>
          <a:xfrm>
            <a:off x="1206595" y="9709753"/>
            <a:ext cx="5764726" cy="2565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step_09_levenshtein.png" descr="step_09_levenshtei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0" y="0"/>
            <a:ext cx="15952616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Алгоритм…"/>
          <p:cNvSpPr txBox="1"/>
          <p:nvPr>
            <p:ph type="title"/>
          </p:nvPr>
        </p:nvSpPr>
        <p:spPr>
          <a:xfrm>
            <a:off x="1206500" y="952500"/>
            <a:ext cx="5764801" cy="4074245"/>
          </a:xfrm>
          <a:prstGeom prst="rect">
            <a:avLst/>
          </a:prstGeom>
        </p:spPr>
        <p:txBody>
          <a:bodyPr/>
          <a:lstStyle/>
          <a:p>
            <a:pPr/>
            <a:r>
              <a:t>Алгоритм </a:t>
            </a:r>
          </a:p>
          <a:p>
            <a:pPr/>
            <a:r>
              <a:t>подсчета </a:t>
            </a:r>
          </a:p>
          <a:p>
            <a:pPr/>
            <a:r>
              <a:t>S, D, I</a:t>
            </a:r>
          </a:p>
        </p:txBody>
      </p:sp>
      <p:pic>
        <p:nvPicPr>
          <p:cNvPr id="243" name="legend.png" descr="legend.png"/>
          <p:cNvPicPr>
            <a:picLocks noChangeAspect="1"/>
          </p:cNvPicPr>
          <p:nvPr/>
        </p:nvPicPr>
        <p:blipFill>
          <a:blip r:embed="rId2">
            <a:extLst/>
          </a:blip>
          <a:srcRect l="27420" t="29558" r="27420" b="29558"/>
          <a:stretch>
            <a:fillRect/>
          </a:stretch>
        </p:blipFill>
        <p:spPr>
          <a:xfrm>
            <a:off x="1206595" y="9709753"/>
            <a:ext cx="5764726" cy="2565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step_10_levenshtein.png" descr="step_10_levenshtei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0" y="-12700"/>
            <a:ext cx="15952616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Алгоритм…"/>
          <p:cNvSpPr txBox="1"/>
          <p:nvPr>
            <p:ph type="title"/>
          </p:nvPr>
        </p:nvSpPr>
        <p:spPr>
          <a:xfrm>
            <a:off x="1206500" y="952500"/>
            <a:ext cx="5764801" cy="4074245"/>
          </a:xfrm>
          <a:prstGeom prst="rect">
            <a:avLst/>
          </a:prstGeom>
        </p:spPr>
        <p:txBody>
          <a:bodyPr/>
          <a:lstStyle/>
          <a:p>
            <a:pPr/>
            <a:r>
              <a:t>Алгоритм </a:t>
            </a:r>
          </a:p>
          <a:p>
            <a:pPr/>
            <a:r>
              <a:t>подсчета </a:t>
            </a:r>
          </a:p>
          <a:p>
            <a:pPr/>
            <a:r>
              <a:t>S, D, I</a:t>
            </a:r>
          </a:p>
        </p:txBody>
      </p:sp>
      <p:pic>
        <p:nvPicPr>
          <p:cNvPr id="247" name="legend.png" descr="legend.png"/>
          <p:cNvPicPr>
            <a:picLocks noChangeAspect="1"/>
          </p:cNvPicPr>
          <p:nvPr/>
        </p:nvPicPr>
        <p:blipFill>
          <a:blip r:embed="rId2">
            <a:extLst/>
          </a:blip>
          <a:srcRect l="27420" t="29558" r="27420" b="29558"/>
          <a:stretch>
            <a:fillRect/>
          </a:stretch>
        </p:blipFill>
        <p:spPr>
          <a:xfrm>
            <a:off x="1206595" y="9709753"/>
            <a:ext cx="5764726" cy="2565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step_10_levenshtein.png" descr="step_10_levenshtei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0" y="-12700"/>
            <a:ext cx="15952616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wer_info.png" descr="wer_info.png"/>
          <p:cNvPicPr>
            <a:picLocks noChangeAspect="1"/>
          </p:cNvPicPr>
          <p:nvPr/>
        </p:nvPicPr>
        <p:blipFill>
          <a:blip r:embed="rId4">
            <a:extLst/>
          </a:blip>
          <a:srcRect l="0" t="0" r="28870" b="33904"/>
          <a:stretch>
            <a:fillRect/>
          </a:stretch>
        </p:blipFill>
        <p:spPr>
          <a:xfrm>
            <a:off x="431300" y="5597805"/>
            <a:ext cx="7315006" cy="2495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Проблема выравнивани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Проблема выравнивания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Связь аудио и текст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Связь аудио и текста</a:t>
            </a:r>
          </a:p>
        </p:txBody>
      </p:sp>
      <p:pic>
        <p:nvPicPr>
          <p:cNvPr id="2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1413" y="5058478"/>
            <a:ext cx="10002652" cy="4248787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Line"/>
          <p:cNvSpPr/>
          <p:nvPr/>
        </p:nvSpPr>
        <p:spPr>
          <a:xfrm>
            <a:off x="12451740" y="7515735"/>
            <a:ext cx="2691987" cy="1"/>
          </a:xfrm>
          <a:prstGeom prst="line">
            <a:avLst/>
          </a:prstGeom>
          <a:ln w="190500">
            <a:solidFill>
              <a:schemeClr val="accent1">
                <a:lumOff val="-13575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6" name="СКАЗАННЫЙ ТЕКСТ"/>
          <p:cNvSpPr txBox="1"/>
          <p:nvPr/>
        </p:nvSpPr>
        <p:spPr>
          <a:xfrm>
            <a:off x="16372543" y="7179835"/>
            <a:ext cx="5051299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800">
                <a:solidFill>
                  <a:srgbClr val="000000"/>
                </a:solidFill>
              </a:defRPr>
            </a:lvl1pPr>
          </a:lstStyle>
          <a:p>
            <a:pPr/>
            <a:r>
              <a:t>СКАЗАННЫЙ ТЕКСТ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Связь аудио и текст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Связь аудио и текста</a:t>
            </a:r>
          </a:p>
        </p:txBody>
      </p:sp>
      <p:pic>
        <p:nvPicPr>
          <p:cNvPr id="2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1413" y="5058478"/>
            <a:ext cx="10002652" cy="4248787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Line"/>
          <p:cNvSpPr/>
          <p:nvPr/>
        </p:nvSpPr>
        <p:spPr>
          <a:xfrm>
            <a:off x="12451740" y="7515735"/>
            <a:ext cx="2691987" cy="1"/>
          </a:xfrm>
          <a:prstGeom prst="line">
            <a:avLst/>
          </a:prstGeom>
          <a:ln w="190500">
            <a:solidFill>
              <a:schemeClr val="accent1">
                <a:lumOff val="-13575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1" name="СКАЗАННЫЙ ТЕКСТ"/>
          <p:cNvSpPr txBox="1"/>
          <p:nvPr/>
        </p:nvSpPr>
        <p:spPr>
          <a:xfrm>
            <a:off x="16372543" y="7179835"/>
            <a:ext cx="5051299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800">
                <a:solidFill>
                  <a:srgbClr val="000000"/>
                </a:solidFill>
              </a:defRPr>
            </a:lvl1pPr>
          </a:lstStyle>
          <a:p>
            <a:pPr/>
            <a:r>
              <a:t>СКАЗАННЫЙ ТЕКСТ</a:t>
            </a:r>
          </a:p>
        </p:txBody>
      </p:sp>
      <p:sp>
        <p:nvSpPr>
          <p:cNvPr id="262" name="Rectangle"/>
          <p:cNvSpPr/>
          <p:nvPr/>
        </p:nvSpPr>
        <p:spPr>
          <a:xfrm>
            <a:off x="571762" y="4558450"/>
            <a:ext cx="11141781" cy="5167105"/>
          </a:xfrm>
          <a:prstGeom prst="rect">
            <a:avLst/>
          </a:prstGeom>
          <a:ln w="1143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" y="2946400"/>
            <a:ext cx="23622000" cy="10033821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С          К          А          З          А          Н          Н          Ы          Й          Т          Е          К          С          Т"/>
          <p:cNvSpPr txBox="1"/>
          <p:nvPr/>
        </p:nvSpPr>
        <p:spPr>
          <a:xfrm>
            <a:off x="1140781" y="11316570"/>
            <a:ext cx="24768975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just">
              <a:defRPr b="1" i="1" sz="3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С          К          А          З          А          Н          Н          Ы          Й          Т          Е          К          С          Т</a:t>
            </a:r>
          </a:p>
        </p:txBody>
      </p:sp>
      <p:sp>
        <p:nvSpPr>
          <p:cNvPr id="266" name="Связь аудио и текст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Связь аудио и текста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Связь аудио и текст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Связь аудио и текста</a:t>
            </a:r>
          </a:p>
        </p:txBody>
      </p:sp>
      <p:pic>
        <p:nvPicPr>
          <p:cNvPr id="269" name="russian_phoneme_plot.png" descr="russian_phoneme_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584" y="2946283"/>
            <a:ext cx="23622832" cy="10007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Связь аудио и текст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Связь аудио и текста</a:t>
            </a:r>
          </a:p>
        </p:txBody>
      </p:sp>
      <p:pic>
        <p:nvPicPr>
          <p:cNvPr id="272" name="russian_phoneme_plot.png" descr="russian_phoneme_pl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584" y="4025828"/>
            <a:ext cx="13370932" cy="5664344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Проблемы:…"/>
          <p:cNvSpPr txBox="1"/>
          <p:nvPr/>
        </p:nvSpPr>
        <p:spPr>
          <a:xfrm>
            <a:off x="14120181" y="4267820"/>
            <a:ext cx="9563609" cy="480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>
                <a:solidFill>
                  <a:srgbClr val="000000"/>
                </a:solidFill>
              </a:defRPr>
            </a:pPr>
            <a:r>
              <a:t>Проблемы:</a:t>
            </a:r>
          </a:p>
          <a:p>
            <a:pPr algn="l">
              <a:defRPr sz="2800">
                <a:solidFill>
                  <a:srgbClr val="000000"/>
                </a:solidFill>
              </a:defRPr>
            </a:pPr>
          </a:p>
          <a:p>
            <a:pPr marL="355600" indent="-355600" algn="l">
              <a:buSzPct val="123000"/>
              <a:buChar char="-"/>
              <a:defRPr sz="3400">
                <a:solidFill>
                  <a:srgbClr val="000000"/>
                </a:solidFill>
              </a:defRPr>
            </a:pPr>
            <a:r>
              <a:t>каждая фонема имеет разную длительность</a:t>
            </a:r>
          </a:p>
          <a:p>
            <a:pPr marL="355600" indent="-355600" algn="l">
              <a:buSzPct val="123000"/>
              <a:buChar char="-"/>
              <a:defRPr sz="3400">
                <a:solidFill>
                  <a:srgbClr val="000000"/>
                </a:solidFill>
              </a:defRPr>
            </a:pPr>
          </a:p>
          <a:p>
            <a:pPr marL="355600" indent="-355600" algn="l">
              <a:buSzPct val="123000"/>
              <a:buChar char="-"/>
              <a:defRPr sz="3400">
                <a:solidFill>
                  <a:srgbClr val="000000"/>
                </a:solidFill>
              </a:defRPr>
            </a:pPr>
            <a:r>
              <a:t>точная разметка звуков порой невозможна</a:t>
            </a:r>
          </a:p>
          <a:p>
            <a:pPr marL="355600" indent="-355600" algn="l">
              <a:buSzPct val="123000"/>
              <a:buChar char="-"/>
              <a:defRPr sz="3400">
                <a:solidFill>
                  <a:srgbClr val="000000"/>
                </a:solidFill>
              </a:defRPr>
            </a:pPr>
          </a:p>
          <a:p>
            <a:pPr marL="355600" indent="-355600" algn="l">
              <a:buSzPct val="123000"/>
              <a:buChar char="-"/>
              <a:defRPr sz="3400">
                <a:solidFill>
                  <a:srgbClr val="000000"/>
                </a:solidFill>
              </a:defRPr>
            </a:pPr>
            <a:r>
              <a:t>стоимость такой разметки крайне высока</a:t>
            </a:r>
          </a:p>
          <a:p>
            <a:pPr algn="l">
              <a:defRPr sz="3400">
                <a:solidFill>
                  <a:srgbClr val="000000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Постановка задачи и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Постановка задачи и</a:t>
            </a:r>
          </a:p>
          <a:p>
            <a:pPr/>
            <a:r>
              <a:t>метрики оценивания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eq2seq задач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seq2seq задача</a:t>
            </a:r>
          </a:p>
        </p:txBody>
      </p:sp>
      <p:sp>
        <p:nvSpPr>
          <p:cNvPr id="276" name="Терминология:…"/>
          <p:cNvSpPr txBox="1"/>
          <p:nvPr/>
        </p:nvSpPr>
        <p:spPr>
          <a:xfrm>
            <a:off x="1523187" y="11649243"/>
            <a:ext cx="5148378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i="1">
                <a:solidFill>
                  <a:srgbClr val="000000"/>
                </a:solidFill>
              </a:defRPr>
            </a:pPr>
            <a:r>
              <a:t>Терминология: </a:t>
            </a:r>
          </a:p>
          <a:p>
            <a:pPr algn="l">
              <a:defRPr i="1">
                <a:solidFill>
                  <a:srgbClr val="000000"/>
                </a:solidFill>
              </a:defRPr>
            </a:pPr>
            <a:r>
              <a:t>фрейм - сжатый фрагмент сигнала</a:t>
            </a:r>
          </a:p>
          <a:p>
            <a:pPr algn="l">
              <a:defRPr i="1">
                <a:solidFill>
                  <a:srgbClr val="000000"/>
                </a:solidFill>
              </a:defRPr>
            </a:pPr>
            <a:r>
              <a:t>(по аналогии с токеном в NLP)</a:t>
            </a:r>
          </a:p>
        </p:txBody>
      </p:sp>
      <p:pic>
        <p:nvPicPr>
          <p:cNvPr id="277" name="alignment.png" descr="alignm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328488"/>
            <a:ext cx="24384000" cy="7141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Проблема размерност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Проблема размерности</a:t>
            </a:r>
          </a:p>
        </p:txBody>
      </p:sp>
      <p:pic>
        <p:nvPicPr>
          <p:cNvPr id="2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051" y="5058478"/>
            <a:ext cx="10002653" cy="4248787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1D wavefom…"/>
          <p:cNvSpPr txBox="1"/>
          <p:nvPr/>
        </p:nvSpPr>
        <p:spPr>
          <a:xfrm>
            <a:off x="3764812" y="9848407"/>
            <a:ext cx="3907131" cy="95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rgbClr val="000000"/>
                </a:solidFill>
              </a:defRPr>
            </a:pPr>
            <a:r>
              <a:t>1D wavefom</a:t>
            </a:r>
          </a:p>
          <a:p>
            <a:pPr>
              <a:defRPr sz="2800">
                <a:solidFill>
                  <a:srgbClr val="000000"/>
                </a:solidFill>
              </a:defRPr>
            </a:pPr>
            <a:r>
              <a:t>16000 чисел в секунде</a:t>
            </a:r>
          </a:p>
        </p:txBody>
      </p:sp>
      <p:sp>
        <p:nvSpPr>
          <p:cNvPr id="282" name="Line"/>
          <p:cNvSpPr/>
          <p:nvPr/>
        </p:nvSpPr>
        <p:spPr>
          <a:xfrm>
            <a:off x="11357609" y="7515735"/>
            <a:ext cx="2691986" cy="1"/>
          </a:xfrm>
          <a:prstGeom prst="line">
            <a:avLst/>
          </a:prstGeom>
          <a:ln w="190500">
            <a:solidFill>
              <a:schemeClr val="accent1">
                <a:lumOff val="-13575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83" name="mel_plot.png" descr="mel_pl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87500" y="4157812"/>
            <a:ext cx="8945801" cy="5400377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2D mel-spectrum…"/>
          <p:cNvSpPr txBox="1"/>
          <p:nvPr/>
        </p:nvSpPr>
        <p:spPr>
          <a:xfrm>
            <a:off x="17116335" y="9848407"/>
            <a:ext cx="4088131" cy="95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rgbClr val="000000"/>
                </a:solidFill>
              </a:defRPr>
            </a:pPr>
            <a:r>
              <a:t>2D mel-spectrum</a:t>
            </a:r>
          </a:p>
          <a:p>
            <a:pPr>
              <a:defRPr sz="2800">
                <a:solidFill>
                  <a:srgbClr val="000000"/>
                </a:solidFill>
              </a:defRPr>
            </a:pPr>
            <a:r>
              <a:t>100 векторов в секунде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eq2seq задач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seq2seq задача</a:t>
            </a:r>
          </a:p>
        </p:txBody>
      </p:sp>
      <p:pic>
        <p:nvPicPr>
          <p:cNvPr id="287" name="mel_plot.png" descr="mel_plot.png"/>
          <p:cNvPicPr>
            <a:picLocks noChangeAspect="1"/>
          </p:cNvPicPr>
          <p:nvPr/>
        </p:nvPicPr>
        <p:blipFill>
          <a:blip r:embed="rId2">
            <a:extLst/>
          </a:blip>
          <a:srcRect l="0" t="0" r="11446" b="0"/>
          <a:stretch>
            <a:fillRect/>
          </a:stretch>
        </p:blipFill>
        <p:spPr>
          <a:xfrm>
            <a:off x="2523269" y="5783939"/>
            <a:ext cx="5092828" cy="3471847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2D mel-spectrum…"/>
          <p:cNvSpPr txBox="1"/>
          <p:nvPr/>
        </p:nvSpPr>
        <p:spPr>
          <a:xfrm>
            <a:off x="3215129" y="9370916"/>
            <a:ext cx="4088131" cy="955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>
                <a:solidFill>
                  <a:srgbClr val="000000"/>
                </a:solidFill>
              </a:defRPr>
            </a:pPr>
            <a:r>
              <a:t>2D mel-spectrum</a:t>
            </a:r>
          </a:p>
          <a:p>
            <a:pPr>
              <a:defRPr sz="2800">
                <a:solidFill>
                  <a:srgbClr val="000000"/>
                </a:solidFill>
              </a:defRPr>
            </a:pPr>
            <a:r>
              <a:t>100 векторов в секунде</a:t>
            </a:r>
          </a:p>
        </p:txBody>
      </p:sp>
      <p:sp>
        <p:nvSpPr>
          <p:cNvPr id="289" name="“привет дэлээс”"/>
          <p:cNvSpPr txBox="1"/>
          <p:nvPr/>
        </p:nvSpPr>
        <p:spPr>
          <a:xfrm>
            <a:off x="3361166" y="5009237"/>
            <a:ext cx="3796056" cy="659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z="3800">
                <a:solidFill>
                  <a:srgbClr val="000000"/>
                </a:solidFill>
              </a:defRPr>
            </a:lvl1pPr>
          </a:lstStyle>
          <a:p>
            <a:pPr/>
            <a:r>
              <a:t>“привет дэлээс”</a:t>
            </a:r>
          </a:p>
        </p:txBody>
      </p:sp>
      <p:sp>
        <p:nvSpPr>
          <p:cNvPr id="290" name="Line"/>
          <p:cNvSpPr/>
          <p:nvPr/>
        </p:nvSpPr>
        <p:spPr>
          <a:xfrm>
            <a:off x="7988968" y="7519870"/>
            <a:ext cx="1744922" cy="1"/>
          </a:xfrm>
          <a:prstGeom prst="line">
            <a:avLst/>
          </a:prstGeom>
          <a:ln w="190500">
            <a:solidFill>
              <a:schemeClr val="accent1">
                <a:lumOff val="-13575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1" name="Encoder"/>
          <p:cNvSpPr/>
          <p:nvPr/>
        </p:nvSpPr>
        <p:spPr>
          <a:xfrm>
            <a:off x="10106887" y="6884870"/>
            <a:ext cx="4371134" cy="1270001"/>
          </a:xfrm>
          <a:prstGeom prst="roundRect">
            <a:avLst>
              <a:gd name="adj" fmla="val 23579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Encoder</a:t>
            </a:r>
          </a:p>
        </p:txBody>
      </p:sp>
      <p:sp>
        <p:nvSpPr>
          <p:cNvPr id="292" name="CNN + LSTM/Transformer"/>
          <p:cNvSpPr txBox="1"/>
          <p:nvPr/>
        </p:nvSpPr>
        <p:spPr>
          <a:xfrm>
            <a:off x="10461672" y="8281928"/>
            <a:ext cx="366156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CNN + LSTM/Transformer</a:t>
            </a:r>
          </a:p>
        </p:txBody>
      </p:sp>
      <p:sp>
        <p:nvSpPr>
          <p:cNvPr id="293" name="Line"/>
          <p:cNvSpPr/>
          <p:nvPr/>
        </p:nvSpPr>
        <p:spPr>
          <a:xfrm>
            <a:off x="14851019" y="7519870"/>
            <a:ext cx="1744922" cy="1"/>
          </a:xfrm>
          <a:prstGeom prst="line">
            <a:avLst/>
          </a:prstGeom>
          <a:ln w="190500">
            <a:solidFill>
              <a:schemeClr val="accent1">
                <a:lumOff val="-13575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4" name="Linear projection"/>
          <p:cNvSpPr/>
          <p:nvPr/>
        </p:nvSpPr>
        <p:spPr>
          <a:xfrm>
            <a:off x="16968937" y="6884870"/>
            <a:ext cx="4371134" cy="1270001"/>
          </a:xfrm>
          <a:prstGeom prst="roundRect">
            <a:avLst>
              <a:gd name="adj" fmla="val 23579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Linear projection</a:t>
            </a:r>
          </a:p>
        </p:txBody>
      </p:sp>
      <p:sp>
        <p:nvSpPr>
          <p:cNvPr id="295" name="emb_size -&gt; vocab_size"/>
          <p:cNvSpPr txBox="1"/>
          <p:nvPr/>
        </p:nvSpPr>
        <p:spPr>
          <a:xfrm>
            <a:off x="17459510" y="8281928"/>
            <a:ext cx="338998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emb_size -&gt; vocab_size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eq2seq задача"/>
          <p:cNvSpPr txBox="1"/>
          <p:nvPr>
            <p:ph type="title"/>
          </p:nvPr>
        </p:nvSpPr>
        <p:spPr>
          <a:xfrm>
            <a:off x="1206500" y="952500"/>
            <a:ext cx="8457904" cy="1433163"/>
          </a:xfrm>
          <a:prstGeom prst="rect">
            <a:avLst/>
          </a:prstGeom>
        </p:spPr>
        <p:txBody>
          <a:bodyPr/>
          <a:lstStyle/>
          <a:p>
            <a:pPr/>
            <a:r>
              <a:t>seq2seq задача</a:t>
            </a:r>
          </a:p>
        </p:txBody>
      </p:sp>
      <p:sp>
        <p:nvSpPr>
          <p:cNvPr id="298" name="Linear projection"/>
          <p:cNvSpPr/>
          <p:nvPr/>
        </p:nvSpPr>
        <p:spPr>
          <a:xfrm>
            <a:off x="997743" y="6859470"/>
            <a:ext cx="4371134" cy="1270001"/>
          </a:xfrm>
          <a:prstGeom prst="roundRect">
            <a:avLst>
              <a:gd name="adj" fmla="val 23579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Linear projection</a:t>
            </a:r>
          </a:p>
        </p:txBody>
      </p:sp>
      <p:sp>
        <p:nvSpPr>
          <p:cNvPr id="299" name="emb_size -&gt; vocab_size"/>
          <p:cNvSpPr txBox="1"/>
          <p:nvPr/>
        </p:nvSpPr>
        <p:spPr>
          <a:xfrm>
            <a:off x="1488316" y="8256528"/>
            <a:ext cx="338998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emb_size -&gt; vocab_size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eq2seq задача"/>
          <p:cNvSpPr txBox="1"/>
          <p:nvPr>
            <p:ph type="title"/>
          </p:nvPr>
        </p:nvSpPr>
        <p:spPr>
          <a:xfrm>
            <a:off x="1206500" y="952500"/>
            <a:ext cx="8457904" cy="1433163"/>
          </a:xfrm>
          <a:prstGeom prst="rect">
            <a:avLst/>
          </a:prstGeom>
        </p:spPr>
        <p:txBody>
          <a:bodyPr/>
          <a:lstStyle/>
          <a:p>
            <a:pPr/>
            <a:r>
              <a:t>seq2seq задача</a:t>
            </a:r>
          </a:p>
        </p:txBody>
      </p:sp>
      <p:sp>
        <p:nvSpPr>
          <p:cNvPr id="302" name="Linear projection"/>
          <p:cNvSpPr/>
          <p:nvPr/>
        </p:nvSpPr>
        <p:spPr>
          <a:xfrm>
            <a:off x="997743" y="6859470"/>
            <a:ext cx="4371134" cy="1270001"/>
          </a:xfrm>
          <a:prstGeom prst="roundRect">
            <a:avLst>
              <a:gd name="adj" fmla="val 23579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Linear projection</a:t>
            </a:r>
          </a:p>
        </p:txBody>
      </p:sp>
      <p:sp>
        <p:nvSpPr>
          <p:cNvPr id="303" name="emb_size -&gt; vocab_size"/>
          <p:cNvSpPr txBox="1"/>
          <p:nvPr/>
        </p:nvSpPr>
        <p:spPr>
          <a:xfrm>
            <a:off x="1488316" y="8256528"/>
            <a:ext cx="338998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emb_size -&gt; vocab_size</a:t>
            </a:r>
          </a:p>
        </p:txBody>
      </p:sp>
      <p:sp>
        <p:nvSpPr>
          <p:cNvPr id="304" name="Line"/>
          <p:cNvSpPr/>
          <p:nvPr/>
        </p:nvSpPr>
        <p:spPr>
          <a:xfrm flipV="1">
            <a:off x="5364805" y="3148807"/>
            <a:ext cx="2743201" cy="4344193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5" name="Line"/>
          <p:cNvSpPr/>
          <p:nvPr/>
        </p:nvSpPr>
        <p:spPr>
          <a:xfrm>
            <a:off x="5364805" y="7487974"/>
            <a:ext cx="2743202" cy="4344193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6" name="вероятности символов на фреймах"/>
          <p:cNvSpPr txBox="1"/>
          <p:nvPr/>
        </p:nvSpPr>
        <p:spPr>
          <a:xfrm>
            <a:off x="8810518" y="12433031"/>
            <a:ext cx="528767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вероятности символов на фреймах </a:t>
            </a:r>
          </a:p>
        </p:txBody>
      </p:sp>
      <p:sp>
        <p:nvSpPr>
          <p:cNvPr id="307" name="Line"/>
          <p:cNvSpPr/>
          <p:nvPr/>
        </p:nvSpPr>
        <p:spPr>
          <a:xfrm flipV="1">
            <a:off x="11454353" y="4212835"/>
            <a:ext cx="1" cy="2667927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8" name="Line"/>
          <p:cNvSpPr/>
          <p:nvPr/>
        </p:nvSpPr>
        <p:spPr>
          <a:xfrm flipV="1">
            <a:off x="11454353" y="8108179"/>
            <a:ext cx="1" cy="2858022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9" name="Line"/>
          <p:cNvSpPr/>
          <p:nvPr/>
        </p:nvSpPr>
        <p:spPr>
          <a:xfrm flipV="1">
            <a:off x="13194754" y="8108179"/>
            <a:ext cx="1" cy="2858022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0" name="Line"/>
          <p:cNvSpPr/>
          <p:nvPr/>
        </p:nvSpPr>
        <p:spPr>
          <a:xfrm flipV="1">
            <a:off x="9713952" y="8108179"/>
            <a:ext cx="1" cy="2858022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1" name="Line"/>
          <p:cNvSpPr/>
          <p:nvPr/>
        </p:nvSpPr>
        <p:spPr>
          <a:xfrm flipV="1">
            <a:off x="13194754" y="4212835"/>
            <a:ext cx="1" cy="2667927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2" name="Line"/>
          <p:cNvSpPr/>
          <p:nvPr/>
        </p:nvSpPr>
        <p:spPr>
          <a:xfrm flipV="1">
            <a:off x="9713952" y="4212835"/>
            <a:ext cx="1" cy="2667927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13" name="_ (2).png" descr="_ (2).png"/>
          <p:cNvPicPr>
            <a:picLocks noChangeAspect="0"/>
          </p:cNvPicPr>
          <p:nvPr/>
        </p:nvPicPr>
        <p:blipFill>
          <a:blip r:embed="rId2">
            <a:extLst/>
          </a:blip>
          <a:srcRect l="12512" t="48757" r="9985" b="47754"/>
          <a:stretch>
            <a:fillRect/>
          </a:stretch>
        </p:blipFill>
        <p:spPr>
          <a:xfrm>
            <a:off x="8327004" y="2837638"/>
            <a:ext cx="6685213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_ (2).png" descr="_ (2).png"/>
          <p:cNvPicPr>
            <a:picLocks noChangeAspect="0"/>
          </p:cNvPicPr>
          <p:nvPr/>
        </p:nvPicPr>
        <p:blipFill>
          <a:blip r:embed="rId2">
            <a:extLst/>
          </a:blip>
          <a:srcRect l="12512" t="48757" r="9985" b="47754"/>
          <a:stretch>
            <a:fillRect/>
          </a:stretch>
        </p:blipFill>
        <p:spPr>
          <a:xfrm>
            <a:off x="8327004" y="11859202"/>
            <a:ext cx="6685213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п.png" descr="п.png"/>
          <p:cNvPicPr>
            <a:picLocks noChangeAspect="0"/>
          </p:cNvPicPr>
          <p:nvPr/>
        </p:nvPicPr>
        <p:blipFill>
          <a:blip r:embed="rId3">
            <a:extLst/>
          </a:blip>
          <a:srcRect l="12498" t="48743" r="9971" b="47772"/>
          <a:stretch>
            <a:fillRect/>
          </a:stretch>
        </p:blipFill>
        <p:spPr>
          <a:xfrm>
            <a:off x="8327004" y="3453076"/>
            <a:ext cx="6685204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с.png" descr="с.png"/>
          <p:cNvPicPr>
            <a:picLocks noChangeAspect="0"/>
          </p:cNvPicPr>
          <p:nvPr/>
        </p:nvPicPr>
        <p:blipFill>
          <a:blip r:embed="rId4">
            <a:extLst/>
          </a:blip>
          <a:srcRect l="12552" t="48748" r="9999" b="47733"/>
          <a:stretch>
            <a:fillRect/>
          </a:stretch>
        </p:blipFill>
        <p:spPr>
          <a:xfrm>
            <a:off x="8327004" y="11349227"/>
            <a:ext cx="6685271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т.png" descr="т.png"/>
          <p:cNvPicPr>
            <a:picLocks noChangeAspect="0"/>
          </p:cNvPicPr>
          <p:nvPr/>
        </p:nvPicPr>
        <p:blipFill>
          <a:blip r:embed="rId5">
            <a:extLst/>
          </a:blip>
          <a:srcRect l="12542" t="48725" r="9900" b="47702"/>
          <a:stretch>
            <a:fillRect/>
          </a:stretch>
        </p:blipFill>
        <p:spPr>
          <a:xfrm>
            <a:off x="8327005" y="7348420"/>
            <a:ext cx="6685355" cy="292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eq2seq задача"/>
          <p:cNvSpPr txBox="1"/>
          <p:nvPr>
            <p:ph type="title"/>
          </p:nvPr>
        </p:nvSpPr>
        <p:spPr>
          <a:xfrm>
            <a:off x="1206500" y="952500"/>
            <a:ext cx="8457904" cy="1433163"/>
          </a:xfrm>
          <a:prstGeom prst="rect">
            <a:avLst/>
          </a:prstGeom>
        </p:spPr>
        <p:txBody>
          <a:bodyPr/>
          <a:lstStyle/>
          <a:p>
            <a:pPr/>
            <a:r>
              <a:t>seq2seq задача</a:t>
            </a:r>
          </a:p>
        </p:txBody>
      </p:sp>
      <p:sp>
        <p:nvSpPr>
          <p:cNvPr id="320" name="Linear projection"/>
          <p:cNvSpPr/>
          <p:nvPr/>
        </p:nvSpPr>
        <p:spPr>
          <a:xfrm>
            <a:off x="997743" y="6859470"/>
            <a:ext cx="4371134" cy="1270001"/>
          </a:xfrm>
          <a:prstGeom prst="roundRect">
            <a:avLst>
              <a:gd name="adj" fmla="val 23579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Linear projection</a:t>
            </a:r>
          </a:p>
        </p:txBody>
      </p:sp>
      <p:sp>
        <p:nvSpPr>
          <p:cNvPr id="321" name="emb_size -&gt; vocab_size"/>
          <p:cNvSpPr txBox="1"/>
          <p:nvPr/>
        </p:nvSpPr>
        <p:spPr>
          <a:xfrm>
            <a:off x="1488316" y="8256528"/>
            <a:ext cx="338998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emb_size -&gt; vocab_size</a:t>
            </a:r>
          </a:p>
        </p:txBody>
      </p:sp>
      <p:sp>
        <p:nvSpPr>
          <p:cNvPr id="322" name="Line"/>
          <p:cNvSpPr/>
          <p:nvPr/>
        </p:nvSpPr>
        <p:spPr>
          <a:xfrm flipV="1">
            <a:off x="5364805" y="3148807"/>
            <a:ext cx="2743201" cy="4344193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3" name="Line"/>
          <p:cNvSpPr/>
          <p:nvPr/>
        </p:nvSpPr>
        <p:spPr>
          <a:xfrm>
            <a:off x="5364805" y="7487974"/>
            <a:ext cx="2743202" cy="4344193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4" name="_"/>
          <p:cNvSpPr/>
          <p:nvPr/>
        </p:nvSpPr>
        <p:spPr>
          <a:xfrm>
            <a:off x="17799081" y="2772055"/>
            <a:ext cx="463838" cy="423267"/>
          </a:xfrm>
          <a:prstGeom prst="roundRect">
            <a:avLst>
              <a:gd name="adj" fmla="val 15014"/>
            </a:avLst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1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_</a:t>
            </a:r>
          </a:p>
        </p:txBody>
      </p:sp>
      <p:sp>
        <p:nvSpPr>
          <p:cNvPr id="325" name="предсказанный…"/>
          <p:cNvSpPr txBox="1"/>
          <p:nvPr/>
        </p:nvSpPr>
        <p:spPr>
          <a:xfrm>
            <a:off x="16818048" y="12414759"/>
            <a:ext cx="2425904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предсказанный 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символ</a:t>
            </a:r>
          </a:p>
        </p:txBody>
      </p:sp>
      <p:sp>
        <p:nvSpPr>
          <p:cNvPr id="326" name="Line"/>
          <p:cNvSpPr/>
          <p:nvPr/>
        </p:nvSpPr>
        <p:spPr>
          <a:xfrm flipV="1">
            <a:off x="11454353" y="4212835"/>
            <a:ext cx="1" cy="2667927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7" name="Line"/>
          <p:cNvSpPr/>
          <p:nvPr/>
        </p:nvSpPr>
        <p:spPr>
          <a:xfrm flipV="1">
            <a:off x="11454353" y="8108179"/>
            <a:ext cx="1" cy="2858022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8" name="Line"/>
          <p:cNvSpPr/>
          <p:nvPr/>
        </p:nvSpPr>
        <p:spPr>
          <a:xfrm flipV="1">
            <a:off x="13194754" y="8108179"/>
            <a:ext cx="1" cy="2858022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9" name="Line"/>
          <p:cNvSpPr/>
          <p:nvPr/>
        </p:nvSpPr>
        <p:spPr>
          <a:xfrm flipV="1">
            <a:off x="9713952" y="8108179"/>
            <a:ext cx="1" cy="2858022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0" name="Line"/>
          <p:cNvSpPr/>
          <p:nvPr/>
        </p:nvSpPr>
        <p:spPr>
          <a:xfrm flipV="1">
            <a:off x="13194754" y="4212835"/>
            <a:ext cx="1" cy="2667927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1" name="Line"/>
          <p:cNvSpPr/>
          <p:nvPr/>
        </p:nvSpPr>
        <p:spPr>
          <a:xfrm flipV="1">
            <a:off x="9713952" y="4212835"/>
            <a:ext cx="1" cy="2667927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2" name="Line"/>
          <p:cNvSpPr/>
          <p:nvPr/>
        </p:nvSpPr>
        <p:spPr>
          <a:xfrm>
            <a:off x="15290297" y="3599126"/>
            <a:ext cx="2213707" cy="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3" name="Line"/>
          <p:cNvSpPr/>
          <p:nvPr/>
        </p:nvSpPr>
        <p:spPr>
          <a:xfrm>
            <a:off x="15290297" y="2983688"/>
            <a:ext cx="2213707" cy="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4" name="П"/>
          <p:cNvSpPr/>
          <p:nvPr/>
        </p:nvSpPr>
        <p:spPr>
          <a:xfrm>
            <a:off x="17799081" y="3387493"/>
            <a:ext cx="463838" cy="423266"/>
          </a:xfrm>
          <a:prstGeom prst="roundRect">
            <a:avLst>
              <a:gd name="adj" fmla="val 15014"/>
            </a:avLst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b="1" sz="1700">
                <a:solidFill>
                  <a:srgbClr val="000000"/>
                </a:solidFill>
              </a:defRPr>
            </a:lvl1pPr>
          </a:lstStyle>
          <a:p>
            <a:pPr/>
            <a:r>
              <a:t>П</a:t>
            </a:r>
          </a:p>
        </p:txBody>
      </p:sp>
      <p:sp>
        <p:nvSpPr>
          <p:cNvPr id="335" name="т"/>
          <p:cNvSpPr/>
          <p:nvPr/>
        </p:nvSpPr>
        <p:spPr>
          <a:xfrm>
            <a:off x="17795439" y="7282837"/>
            <a:ext cx="463838" cy="423267"/>
          </a:xfrm>
          <a:prstGeom prst="roundRect">
            <a:avLst>
              <a:gd name="adj" fmla="val 15014"/>
            </a:avLst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b="1" sz="1700">
                <a:solidFill>
                  <a:srgbClr val="000000"/>
                </a:solidFill>
              </a:defRPr>
            </a:lvl1pPr>
          </a:lstStyle>
          <a:p>
            <a:pPr/>
            <a:r>
              <a:t>т</a:t>
            </a:r>
          </a:p>
        </p:txBody>
      </p:sp>
      <p:sp>
        <p:nvSpPr>
          <p:cNvPr id="336" name="Line"/>
          <p:cNvSpPr/>
          <p:nvPr/>
        </p:nvSpPr>
        <p:spPr>
          <a:xfrm>
            <a:off x="15290297" y="7494470"/>
            <a:ext cx="2213707" cy="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7" name="_"/>
          <p:cNvSpPr/>
          <p:nvPr/>
        </p:nvSpPr>
        <p:spPr>
          <a:xfrm>
            <a:off x="17795439" y="11793619"/>
            <a:ext cx="463838" cy="423267"/>
          </a:xfrm>
          <a:prstGeom prst="roundRect">
            <a:avLst>
              <a:gd name="adj" fmla="val 15014"/>
            </a:avLst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1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_</a:t>
            </a:r>
          </a:p>
        </p:txBody>
      </p:sp>
      <p:sp>
        <p:nvSpPr>
          <p:cNvPr id="338" name="Line"/>
          <p:cNvSpPr/>
          <p:nvPr/>
        </p:nvSpPr>
        <p:spPr>
          <a:xfrm>
            <a:off x="15292249" y="12005252"/>
            <a:ext cx="2209801" cy="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9" name="Line"/>
          <p:cNvSpPr/>
          <p:nvPr/>
        </p:nvSpPr>
        <p:spPr>
          <a:xfrm flipV="1">
            <a:off x="18030999" y="8108179"/>
            <a:ext cx="1" cy="2667927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0" name="Line"/>
          <p:cNvSpPr/>
          <p:nvPr/>
        </p:nvSpPr>
        <p:spPr>
          <a:xfrm flipV="1">
            <a:off x="18030999" y="4212835"/>
            <a:ext cx="1" cy="2667927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1" name="с"/>
          <p:cNvSpPr/>
          <p:nvPr/>
        </p:nvSpPr>
        <p:spPr>
          <a:xfrm>
            <a:off x="17795439" y="11178182"/>
            <a:ext cx="463838" cy="423266"/>
          </a:xfrm>
          <a:prstGeom prst="roundRect">
            <a:avLst>
              <a:gd name="adj" fmla="val 15014"/>
            </a:avLst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b="1" sz="1700">
                <a:solidFill>
                  <a:srgbClr val="000000"/>
                </a:solidFill>
              </a:defRPr>
            </a:lvl1pPr>
          </a:lstStyle>
          <a:p>
            <a:pPr/>
            <a:r>
              <a:t>с</a:t>
            </a:r>
          </a:p>
        </p:txBody>
      </p:sp>
      <p:pic>
        <p:nvPicPr>
          <p:cNvPr id="342" name="_ (2).png" descr="_ (2).png"/>
          <p:cNvPicPr>
            <a:picLocks noChangeAspect="0"/>
          </p:cNvPicPr>
          <p:nvPr/>
        </p:nvPicPr>
        <p:blipFill>
          <a:blip r:embed="rId2">
            <a:extLst/>
          </a:blip>
          <a:srcRect l="12512" t="48757" r="9985" b="47754"/>
          <a:stretch>
            <a:fillRect/>
          </a:stretch>
        </p:blipFill>
        <p:spPr>
          <a:xfrm>
            <a:off x="8327004" y="2837638"/>
            <a:ext cx="6685213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_ (2).png" descr="_ (2).png"/>
          <p:cNvPicPr>
            <a:picLocks noChangeAspect="0"/>
          </p:cNvPicPr>
          <p:nvPr/>
        </p:nvPicPr>
        <p:blipFill>
          <a:blip r:embed="rId2">
            <a:extLst/>
          </a:blip>
          <a:srcRect l="12512" t="48757" r="9985" b="47754"/>
          <a:stretch>
            <a:fillRect/>
          </a:stretch>
        </p:blipFill>
        <p:spPr>
          <a:xfrm>
            <a:off x="8327004" y="11859202"/>
            <a:ext cx="6685213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п.png" descr="п.png"/>
          <p:cNvPicPr>
            <a:picLocks noChangeAspect="0"/>
          </p:cNvPicPr>
          <p:nvPr/>
        </p:nvPicPr>
        <p:blipFill>
          <a:blip r:embed="rId3">
            <a:extLst/>
          </a:blip>
          <a:srcRect l="12498" t="48743" r="9971" b="47772"/>
          <a:stretch>
            <a:fillRect/>
          </a:stretch>
        </p:blipFill>
        <p:spPr>
          <a:xfrm>
            <a:off x="8327004" y="3453076"/>
            <a:ext cx="6685204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с.png" descr="с.png"/>
          <p:cNvPicPr>
            <a:picLocks noChangeAspect="0"/>
          </p:cNvPicPr>
          <p:nvPr/>
        </p:nvPicPr>
        <p:blipFill>
          <a:blip r:embed="rId4">
            <a:extLst/>
          </a:blip>
          <a:srcRect l="12552" t="48748" r="9999" b="47733"/>
          <a:stretch>
            <a:fillRect/>
          </a:stretch>
        </p:blipFill>
        <p:spPr>
          <a:xfrm>
            <a:off x="8327004" y="11349227"/>
            <a:ext cx="6685271" cy="292101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Line"/>
          <p:cNvSpPr/>
          <p:nvPr/>
        </p:nvSpPr>
        <p:spPr>
          <a:xfrm>
            <a:off x="15292249" y="11495276"/>
            <a:ext cx="2209801" cy="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47" name="т.png" descr="т.png"/>
          <p:cNvPicPr>
            <a:picLocks noChangeAspect="0"/>
          </p:cNvPicPr>
          <p:nvPr/>
        </p:nvPicPr>
        <p:blipFill>
          <a:blip r:embed="rId5">
            <a:extLst/>
          </a:blip>
          <a:srcRect l="12542" t="48725" r="9900" b="47702"/>
          <a:stretch>
            <a:fillRect/>
          </a:stretch>
        </p:blipFill>
        <p:spPr>
          <a:xfrm>
            <a:off x="8327005" y="7348420"/>
            <a:ext cx="6685355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ng-klev-club-25iq-p-figurnaya-skobka-png-1.png" descr="png-klev-club-25iq-p-figurnaya-skobka-png-1.png"/>
          <p:cNvPicPr>
            <a:picLocks noChangeAspect="1"/>
          </p:cNvPicPr>
          <p:nvPr/>
        </p:nvPicPr>
        <p:blipFill>
          <a:blip r:embed="rId6">
            <a:extLst/>
          </a:blip>
          <a:srcRect l="44238" t="10381" r="44925" b="10350"/>
          <a:stretch>
            <a:fillRect/>
          </a:stretch>
        </p:blipFill>
        <p:spPr>
          <a:xfrm rot="5400000">
            <a:off x="16134849" y="809668"/>
            <a:ext cx="522637" cy="2886534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argmax"/>
          <p:cNvSpPr txBox="1"/>
          <p:nvPr/>
        </p:nvSpPr>
        <p:spPr>
          <a:xfrm>
            <a:off x="15832470" y="1438398"/>
            <a:ext cx="112745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argmax</a:t>
            </a:r>
          </a:p>
        </p:txBody>
      </p:sp>
      <p:sp>
        <p:nvSpPr>
          <p:cNvPr id="350" name="вероятности символов на фреймах"/>
          <p:cNvSpPr txBox="1"/>
          <p:nvPr/>
        </p:nvSpPr>
        <p:spPr>
          <a:xfrm>
            <a:off x="8810518" y="12433031"/>
            <a:ext cx="528767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вероятности символов на фреймах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eq2seq задача"/>
          <p:cNvSpPr txBox="1"/>
          <p:nvPr>
            <p:ph type="title"/>
          </p:nvPr>
        </p:nvSpPr>
        <p:spPr>
          <a:xfrm>
            <a:off x="1206500" y="952500"/>
            <a:ext cx="8457904" cy="1433163"/>
          </a:xfrm>
          <a:prstGeom prst="rect">
            <a:avLst/>
          </a:prstGeom>
        </p:spPr>
        <p:txBody>
          <a:bodyPr/>
          <a:lstStyle/>
          <a:p>
            <a:pPr/>
            <a:r>
              <a:t>seq2seq задача</a:t>
            </a:r>
          </a:p>
        </p:txBody>
      </p:sp>
      <p:sp>
        <p:nvSpPr>
          <p:cNvPr id="353" name="Linear projection"/>
          <p:cNvSpPr/>
          <p:nvPr/>
        </p:nvSpPr>
        <p:spPr>
          <a:xfrm>
            <a:off x="997743" y="6859470"/>
            <a:ext cx="4371134" cy="1270001"/>
          </a:xfrm>
          <a:prstGeom prst="roundRect">
            <a:avLst>
              <a:gd name="adj" fmla="val 23579"/>
            </a:avLst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Linear projection</a:t>
            </a:r>
          </a:p>
        </p:txBody>
      </p:sp>
      <p:sp>
        <p:nvSpPr>
          <p:cNvPr id="354" name="emb_size -&gt; vocab_size"/>
          <p:cNvSpPr txBox="1"/>
          <p:nvPr/>
        </p:nvSpPr>
        <p:spPr>
          <a:xfrm>
            <a:off x="1488316" y="8256528"/>
            <a:ext cx="338998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emb_size -&gt; vocab_size</a:t>
            </a:r>
          </a:p>
        </p:txBody>
      </p:sp>
      <p:sp>
        <p:nvSpPr>
          <p:cNvPr id="355" name="Line"/>
          <p:cNvSpPr/>
          <p:nvPr/>
        </p:nvSpPr>
        <p:spPr>
          <a:xfrm flipV="1">
            <a:off x="5364805" y="3148807"/>
            <a:ext cx="2743201" cy="4344193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6" name="Line"/>
          <p:cNvSpPr/>
          <p:nvPr/>
        </p:nvSpPr>
        <p:spPr>
          <a:xfrm>
            <a:off x="5364805" y="7487974"/>
            <a:ext cx="2743202" cy="4344193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7" name="_"/>
          <p:cNvSpPr/>
          <p:nvPr/>
        </p:nvSpPr>
        <p:spPr>
          <a:xfrm>
            <a:off x="17799081" y="2772055"/>
            <a:ext cx="463838" cy="423267"/>
          </a:xfrm>
          <a:prstGeom prst="roundRect">
            <a:avLst>
              <a:gd name="adj" fmla="val 15014"/>
            </a:avLst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1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_</a:t>
            </a:r>
          </a:p>
        </p:txBody>
      </p:sp>
      <p:sp>
        <p:nvSpPr>
          <p:cNvPr id="358" name="предсказанный…"/>
          <p:cNvSpPr txBox="1"/>
          <p:nvPr/>
        </p:nvSpPr>
        <p:spPr>
          <a:xfrm>
            <a:off x="16818048" y="12414759"/>
            <a:ext cx="2425904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предсказанный 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символ</a:t>
            </a:r>
          </a:p>
        </p:txBody>
      </p:sp>
      <p:sp>
        <p:nvSpPr>
          <p:cNvPr id="359" name="Line"/>
          <p:cNvSpPr/>
          <p:nvPr/>
        </p:nvSpPr>
        <p:spPr>
          <a:xfrm flipV="1">
            <a:off x="11454353" y="4212835"/>
            <a:ext cx="1" cy="2667927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0" name="Line"/>
          <p:cNvSpPr/>
          <p:nvPr/>
        </p:nvSpPr>
        <p:spPr>
          <a:xfrm flipV="1">
            <a:off x="11454353" y="8108179"/>
            <a:ext cx="1" cy="2858022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1" name="Line"/>
          <p:cNvSpPr/>
          <p:nvPr/>
        </p:nvSpPr>
        <p:spPr>
          <a:xfrm flipV="1">
            <a:off x="13194754" y="8108179"/>
            <a:ext cx="1" cy="2858022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2" name="Line"/>
          <p:cNvSpPr/>
          <p:nvPr/>
        </p:nvSpPr>
        <p:spPr>
          <a:xfrm flipV="1">
            <a:off x="9713952" y="8108179"/>
            <a:ext cx="1" cy="2858022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3" name="Line"/>
          <p:cNvSpPr/>
          <p:nvPr/>
        </p:nvSpPr>
        <p:spPr>
          <a:xfrm flipV="1">
            <a:off x="13194754" y="4212835"/>
            <a:ext cx="1" cy="2667927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4" name="Line"/>
          <p:cNvSpPr/>
          <p:nvPr/>
        </p:nvSpPr>
        <p:spPr>
          <a:xfrm flipV="1">
            <a:off x="9713952" y="4212835"/>
            <a:ext cx="1" cy="2667927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5" name="Line"/>
          <p:cNvSpPr/>
          <p:nvPr/>
        </p:nvSpPr>
        <p:spPr>
          <a:xfrm>
            <a:off x="15290297" y="3599126"/>
            <a:ext cx="2213707" cy="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6" name="Line"/>
          <p:cNvSpPr/>
          <p:nvPr/>
        </p:nvSpPr>
        <p:spPr>
          <a:xfrm>
            <a:off x="15290297" y="2983688"/>
            <a:ext cx="2213707" cy="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7" name="П"/>
          <p:cNvSpPr/>
          <p:nvPr/>
        </p:nvSpPr>
        <p:spPr>
          <a:xfrm>
            <a:off x="17799081" y="3387493"/>
            <a:ext cx="463838" cy="423266"/>
          </a:xfrm>
          <a:prstGeom prst="roundRect">
            <a:avLst>
              <a:gd name="adj" fmla="val 15014"/>
            </a:avLst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b="1" sz="1700">
                <a:solidFill>
                  <a:srgbClr val="000000"/>
                </a:solidFill>
              </a:defRPr>
            </a:lvl1pPr>
          </a:lstStyle>
          <a:p>
            <a:pPr/>
            <a:r>
              <a:t>П</a:t>
            </a:r>
          </a:p>
        </p:txBody>
      </p:sp>
      <p:sp>
        <p:nvSpPr>
          <p:cNvPr id="368" name="т"/>
          <p:cNvSpPr/>
          <p:nvPr/>
        </p:nvSpPr>
        <p:spPr>
          <a:xfrm>
            <a:off x="17795439" y="7282837"/>
            <a:ext cx="463838" cy="423267"/>
          </a:xfrm>
          <a:prstGeom prst="roundRect">
            <a:avLst>
              <a:gd name="adj" fmla="val 15014"/>
            </a:avLst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b="1" sz="1700">
                <a:solidFill>
                  <a:srgbClr val="000000"/>
                </a:solidFill>
              </a:defRPr>
            </a:lvl1pPr>
          </a:lstStyle>
          <a:p>
            <a:pPr/>
            <a:r>
              <a:t>т</a:t>
            </a:r>
          </a:p>
        </p:txBody>
      </p:sp>
      <p:sp>
        <p:nvSpPr>
          <p:cNvPr id="369" name="Line"/>
          <p:cNvSpPr/>
          <p:nvPr/>
        </p:nvSpPr>
        <p:spPr>
          <a:xfrm>
            <a:off x="15290297" y="7494470"/>
            <a:ext cx="2213707" cy="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0" name="_"/>
          <p:cNvSpPr/>
          <p:nvPr/>
        </p:nvSpPr>
        <p:spPr>
          <a:xfrm>
            <a:off x="17795439" y="11793619"/>
            <a:ext cx="463838" cy="423267"/>
          </a:xfrm>
          <a:prstGeom prst="roundRect">
            <a:avLst>
              <a:gd name="adj" fmla="val 15014"/>
            </a:avLst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sz="17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_</a:t>
            </a:r>
          </a:p>
        </p:txBody>
      </p:sp>
      <p:sp>
        <p:nvSpPr>
          <p:cNvPr id="371" name="Line"/>
          <p:cNvSpPr/>
          <p:nvPr/>
        </p:nvSpPr>
        <p:spPr>
          <a:xfrm>
            <a:off x="15292249" y="12005252"/>
            <a:ext cx="2209801" cy="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2" name="Line"/>
          <p:cNvSpPr/>
          <p:nvPr/>
        </p:nvSpPr>
        <p:spPr>
          <a:xfrm flipV="1">
            <a:off x="18030999" y="8108179"/>
            <a:ext cx="1" cy="2667927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3" name="Line"/>
          <p:cNvSpPr/>
          <p:nvPr/>
        </p:nvSpPr>
        <p:spPr>
          <a:xfrm flipV="1">
            <a:off x="18030999" y="4212835"/>
            <a:ext cx="1" cy="2667927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4" name="Line"/>
          <p:cNvSpPr/>
          <p:nvPr/>
        </p:nvSpPr>
        <p:spPr>
          <a:xfrm flipV="1">
            <a:off x="18452850" y="7578461"/>
            <a:ext cx="2745405" cy="434280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5" name="Line"/>
          <p:cNvSpPr/>
          <p:nvPr/>
        </p:nvSpPr>
        <p:spPr>
          <a:xfrm>
            <a:off x="18452850" y="3149503"/>
            <a:ext cx="2745404" cy="434280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6" name="_…"/>
          <p:cNvSpPr txBox="1"/>
          <p:nvPr/>
        </p:nvSpPr>
        <p:spPr>
          <a:xfrm>
            <a:off x="21590911" y="-127000"/>
            <a:ext cx="295047" cy="13720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t>_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_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_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п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п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п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р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р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р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и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и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и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в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в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в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е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е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е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т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т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т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_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_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_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д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э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э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э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л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э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э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э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с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с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с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_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_</a:t>
            </a:r>
          </a:p>
        </p:txBody>
      </p:sp>
      <p:sp>
        <p:nvSpPr>
          <p:cNvPr id="377" name="с"/>
          <p:cNvSpPr/>
          <p:nvPr/>
        </p:nvSpPr>
        <p:spPr>
          <a:xfrm>
            <a:off x="17795439" y="11178182"/>
            <a:ext cx="463838" cy="423266"/>
          </a:xfrm>
          <a:prstGeom prst="roundRect">
            <a:avLst>
              <a:gd name="adj" fmla="val 15014"/>
            </a:avLst>
          </a:prstGeom>
          <a:solidFill>
            <a:srgbClr val="FFFFFF"/>
          </a:solidFill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b="1" sz="1700">
                <a:solidFill>
                  <a:srgbClr val="000000"/>
                </a:solidFill>
              </a:defRPr>
            </a:lvl1pPr>
          </a:lstStyle>
          <a:p>
            <a:pPr/>
            <a:r>
              <a:t>с</a:t>
            </a:r>
          </a:p>
        </p:txBody>
      </p:sp>
      <p:pic>
        <p:nvPicPr>
          <p:cNvPr id="378" name="_ (2).png" descr="_ (2).png"/>
          <p:cNvPicPr>
            <a:picLocks noChangeAspect="0"/>
          </p:cNvPicPr>
          <p:nvPr/>
        </p:nvPicPr>
        <p:blipFill>
          <a:blip r:embed="rId2">
            <a:extLst/>
          </a:blip>
          <a:srcRect l="12512" t="48757" r="9985" b="47754"/>
          <a:stretch>
            <a:fillRect/>
          </a:stretch>
        </p:blipFill>
        <p:spPr>
          <a:xfrm>
            <a:off x="8327004" y="2837638"/>
            <a:ext cx="6685213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9" name="_ (2).png" descr="_ (2).png"/>
          <p:cNvPicPr>
            <a:picLocks noChangeAspect="0"/>
          </p:cNvPicPr>
          <p:nvPr/>
        </p:nvPicPr>
        <p:blipFill>
          <a:blip r:embed="rId2">
            <a:extLst/>
          </a:blip>
          <a:srcRect l="12512" t="48757" r="9985" b="47754"/>
          <a:stretch>
            <a:fillRect/>
          </a:stretch>
        </p:blipFill>
        <p:spPr>
          <a:xfrm>
            <a:off x="8327004" y="11859202"/>
            <a:ext cx="6685213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п.png" descr="п.png"/>
          <p:cNvPicPr>
            <a:picLocks noChangeAspect="0"/>
          </p:cNvPicPr>
          <p:nvPr/>
        </p:nvPicPr>
        <p:blipFill>
          <a:blip r:embed="rId3">
            <a:extLst/>
          </a:blip>
          <a:srcRect l="12498" t="48743" r="9971" b="47772"/>
          <a:stretch>
            <a:fillRect/>
          </a:stretch>
        </p:blipFill>
        <p:spPr>
          <a:xfrm>
            <a:off x="8327004" y="3453076"/>
            <a:ext cx="6685204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1" name="с.png" descr="с.png"/>
          <p:cNvPicPr>
            <a:picLocks noChangeAspect="0"/>
          </p:cNvPicPr>
          <p:nvPr/>
        </p:nvPicPr>
        <p:blipFill>
          <a:blip r:embed="rId4">
            <a:extLst/>
          </a:blip>
          <a:srcRect l="12552" t="48748" r="9999" b="47733"/>
          <a:stretch>
            <a:fillRect/>
          </a:stretch>
        </p:blipFill>
        <p:spPr>
          <a:xfrm>
            <a:off x="8327004" y="11349227"/>
            <a:ext cx="6685271" cy="292101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Line"/>
          <p:cNvSpPr/>
          <p:nvPr/>
        </p:nvSpPr>
        <p:spPr>
          <a:xfrm>
            <a:off x="15292249" y="11495276"/>
            <a:ext cx="2209801" cy="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83" name="т.png" descr="т.png"/>
          <p:cNvPicPr>
            <a:picLocks noChangeAspect="0"/>
          </p:cNvPicPr>
          <p:nvPr/>
        </p:nvPicPr>
        <p:blipFill>
          <a:blip r:embed="rId5">
            <a:extLst/>
          </a:blip>
          <a:srcRect l="12542" t="48725" r="9900" b="47702"/>
          <a:stretch>
            <a:fillRect/>
          </a:stretch>
        </p:blipFill>
        <p:spPr>
          <a:xfrm>
            <a:off x="8327005" y="7348420"/>
            <a:ext cx="6685355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png-klev-club-25iq-p-figurnaya-skobka-png-1.png" descr="png-klev-club-25iq-p-figurnaya-skobka-png-1.png"/>
          <p:cNvPicPr>
            <a:picLocks noChangeAspect="1"/>
          </p:cNvPicPr>
          <p:nvPr/>
        </p:nvPicPr>
        <p:blipFill>
          <a:blip r:embed="rId6">
            <a:extLst/>
          </a:blip>
          <a:srcRect l="44238" t="10381" r="44925" b="10350"/>
          <a:stretch>
            <a:fillRect/>
          </a:stretch>
        </p:blipFill>
        <p:spPr>
          <a:xfrm rot="5400000">
            <a:off x="16134849" y="809668"/>
            <a:ext cx="522637" cy="2886534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argmax"/>
          <p:cNvSpPr txBox="1"/>
          <p:nvPr/>
        </p:nvSpPr>
        <p:spPr>
          <a:xfrm>
            <a:off x="15832470" y="1438398"/>
            <a:ext cx="112745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argmax</a:t>
            </a:r>
          </a:p>
        </p:txBody>
      </p:sp>
      <p:sp>
        <p:nvSpPr>
          <p:cNvPr id="386" name="вероятности символов на фреймах"/>
          <p:cNvSpPr txBox="1"/>
          <p:nvPr/>
        </p:nvSpPr>
        <p:spPr>
          <a:xfrm>
            <a:off x="8810518" y="12433031"/>
            <a:ext cx="528767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вероятности символов на фреймах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Пост-обработка текста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Пост-обработка текста</a:t>
            </a:r>
          </a:p>
        </p:txBody>
      </p:sp>
      <p:sp>
        <p:nvSpPr>
          <p:cNvPr id="389" name="___пппрррииивввеееттт___дэээлэээссс__"/>
          <p:cNvSpPr txBox="1"/>
          <p:nvPr/>
        </p:nvSpPr>
        <p:spPr>
          <a:xfrm>
            <a:off x="4616957" y="3517950"/>
            <a:ext cx="15150085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___пппрррииивввеееттт___дэээлэээссс__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Пост-обработка текста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Пост-обработка текста</a:t>
            </a:r>
          </a:p>
        </p:txBody>
      </p:sp>
      <p:sp>
        <p:nvSpPr>
          <p:cNvPr id="392" name="___пппрррииивввеееттт___дэээлэээссс__"/>
          <p:cNvSpPr txBox="1"/>
          <p:nvPr/>
        </p:nvSpPr>
        <p:spPr>
          <a:xfrm>
            <a:off x="4616957" y="3517950"/>
            <a:ext cx="15150085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___пппрррииивввеееттт___дэээлэээссс__</a:t>
            </a:r>
          </a:p>
        </p:txBody>
      </p:sp>
      <p:sp>
        <p:nvSpPr>
          <p:cNvPr id="393" name="Line"/>
          <p:cNvSpPr/>
          <p:nvPr/>
        </p:nvSpPr>
        <p:spPr>
          <a:xfrm>
            <a:off x="12191999" y="5098009"/>
            <a:ext cx="1" cy="1744922"/>
          </a:xfrm>
          <a:prstGeom prst="line">
            <a:avLst/>
          </a:prstGeom>
          <a:ln w="190500">
            <a:solidFill>
              <a:schemeClr val="accent1">
                <a:lumOff val="-13575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4" name="привет_дэлэс"/>
          <p:cNvSpPr txBox="1"/>
          <p:nvPr/>
        </p:nvSpPr>
        <p:spPr>
          <a:xfrm>
            <a:off x="9653777" y="7428326"/>
            <a:ext cx="5076445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привет_дэлэс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Пост-обработка текста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Пост-обработка текста</a:t>
            </a:r>
          </a:p>
        </p:txBody>
      </p:sp>
      <p:sp>
        <p:nvSpPr>
          <p:cNvPr id="397" name="___пппрррииивввеееттт___дэээлэээссс__"/>
          <p:cNvSpPr txBox="1"/>
          <p:nvPr/>
        </p:nvSpPr>
        <p:spPr>
          <a:xfrm>
            <a:off x="4616957" y="3517950"/>
            <a:ext cx="15150085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___пппрррииивввеееттт___дэээлэээссс__</a:t>
            </a:r>
          </a:p>
        </p:txBody>
      </p:sp>
      <p:sp>
        <p:nvSpPr>
          <p:cNvPr id="398" name="Line"/>
          <p:cNvSpPr/>
          <p:nvPr/>
        </p:nvSpPr>
        <p:spPr>
          <a:xfrm>
            <a:off x="12191999" y="5098009"/>
            <a:ext cx="1" cy="1744922"/>
          </a:xfrm>
          <a:prstGeom prst="line">
            <a:avLst/>
          </a:prstGeom>
          <a:ln w="190500">
            <a:solidFill>
              <a:schemeClr val="accent1">
                <a:lumOff val="-13575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9" name="привет_дэлэс"/>
          <p:cNvSpPr txBox="1"/>
          <p:nvPr/>
        </p:nvSpPr>
        <p:spPr>
          <a:xfrm>
            <a:off x="9653777" y="7428326"/>
            <a:ext cx="5076445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>
                <a:solidFill>
                  <a:srgbClr val="000000"/>
                </a:solidFill>
              </a:defRPr>
            </a:pPr>
            <a:r>
              <a:t>привет_дэл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э</a:t>
            </a:r>
            <a:r>
              <a:t>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Связь аудио и текст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Связь аудио и текста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1413" y="5058478"/>
            <a:ext cx="10002652" cy="4248787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Line"/>
          <p:cNvSpPr/>
          <p:nvPr/>
        </p:nvSpPr>
        <p:spPr>
          <a:xfrm>
            <a:off x="12451740" y="7515735"/>
            <a:ext cx="2691987" cy="1"/>
          </a:xfrm>
          <a:prstGeom prst="line">
            <a:avLst/>
          </a:prstGeom>
          <a:ln w="190500">
            <a:solidFill>
              <a:schemeClr val="accent1">
                <a:lumOff val="-13575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2" name="СКАЗАННЫЙ ТЕКСТ"/>
          <p:cNvSpPr txBox="1"/>
          <p:nvPr/>
        </p:nvSpPr>
        <p:spPr>
          <a:xfrm>
            <a:off x="16372543" y="7179835"/>
            <a:ext cx="5051299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800">
                <a:solidFill>
                  <a:srgbClr val="000000"/>
                </a:solidFill>
              </a:defRPr>
            </a:lvl1pPr>
          </a:lstStyle>
          <a:p>
            <a:pPr/>
            <a:r>
              <a:t>СКАЗАННЫЙ ТЕКСТ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___пппрррииивввеееттт___дэээлэээссс__"/>
          <p:cNvSpPr txBox="1"/>
          <p:nvPr/>
        </p:nvSpPr>
        <p:spPr>
          <a:xfrm>
            <a:off x="4616957" y="3517950"/>
            <a:ext cx="15150085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___пппрррииивввеееттт___дэээлэээссс__</a:t>
            </a:r>
          </a:p>
        </p:txBody>
      </p:sp>
      <p:sp>
        <p:nvSpPr>
          <p:cNvPr id="402" name="Line"/>
          <p:cNvSpPr/>
          <p:nvPr/>
        </p:nvSpPr>
        <p:spPr>
          <a:xfrm>
            <a:off x="12191999" y="5098009"/>
            <a:ext cx="1" cy="1744922"/>
          </a:xfrm>
          <a:prstGeom prst="line">
            <a:avLst/>
          </a:prstGeom>
          <a:ln w="190500">
            <a:solidFill>
              <a:schemeClr val="accent1">
                <a:lumOff val="-13575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03" name="привет_дэлэс"/>
          <p:cNvSpPr txBox="1"/>
          <p:nvPr/>
        </p:nvSpPr>
        <p:spPr>
          <a:xfrm>
            <a:off x="9653777" y="7428326"/>
            <a:ext cx="5076445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>
                <a:solidFill>
                  <a:srgbClr val="000000"/>
                </a:solidFill>
              </a:defRPr>
            </a:pPr>
            <a:r>
              <a:t>привет_дэл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э</a:t>
            </a:r>
            <a:r>
              <a:t>с</a:t>
            </a:r>
          </a:p>
        </p:txBody>
      </p:sp>
      <p:sp>
        <p:nvSpPr>
          <p:cNvPr id="404" name="привет_дэлээс"/>
          <p:cNvSpPr txBox="1"/>
          <p:nvPr/>
        </p:nvSpPr>
        <p:spPr>
          <a:xfrm>
            <a:off x="9449181" y="11338701"/>
            <a:ext cx="5485639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>
                <a:solidFill>
                  <a:srgbClr val="000000"/>
                </a:solidFill>
              </a:defRPr>
            </a:pPr>
            <a:r>
              <a:t>привет_дэл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ээ</a:t>
            </a:r>
            <a:r>
              <a:t>с</a:t>
            </a:r>
          </a:p>
        </p:txBody>
      </p:sp>
      <p:sp>
        <p:nvSpPr>
          <p:cNvPr id="405" name="Line"/>
          <p:cNvSpPr/>
          <p:nvPr/>
        </p:nvSpPr>
        <p:spPr>
          <a:xfrm>
            <a:off x="12191999" y="9008385"/>
            <a:ext cx="1" cy="1744922"/>
          </a:xfrm>
          <a:prstGeom prst="line">
            <a:avLst/>
          </a:prstGeom>
          <a:ln w="190500">
            <a:solidFill>
              <a:schemeClr val="accent1">
                <a:lumOff val="-13575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06" name="Пост-обработка текста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Пост-обработка текста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Blank токен"/>
          <p:cNvSpPr txBox="1"/>
          <p:nvPr>
            <p:ph type="title"/>
          </p:nvPr>
        </p:nvSpPr>
        <p:spPr>
          <a:xfrm>
            <a:off x="1206500" y="952500"/>
            <a:ext cx="8457904" cy="1433163"/>
          </a:xfrm>
          <a:prstGeom prst="rect">
            <a:avLst/>
          </a:prstGeom>
        </p:spPr>
        <p:txBody>
          <a:bodyPr/>
          <a:lstStyle/>
          <a:p>
            <a:pPr/>
            <a:r>
              <a:t>Blank токен</a:t>
            </a:r>
          </a:p>
        </p:txBody>
      </p:sp>
      <p:sp>
        <p:nvSpPr>
          <p:cNvPr id="409" name="___пппрррииивввеееттт___дэээлэ|ээссс__"/>
          <p:cNvSpPr txBox="1"/>
          <p:nvPr/>
        </p:nvSpPr>
        <p:spPr>
          <a:xfrm>
            <a:off x="4531995" y="7428326"/>
            <a:ext cx="15320011" cy="1019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>
                <a:solidFill>
                  <a:srgbClr val="000000"/>
                </a:solidFill>
              </a:defRPr>
            </a:pPr>
            <a:r>
              <a:t>___пппрррииивввеееттт___дэээлэ</a:t>
            </a:r>
            <a:r>
              <a:rPr b="1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|</a:t>
            </a:r>
            <a:r>
              <a:t>ээссс__</a:t>
            </a:r>
          </a:p>
        </p:txBody>
      </p:sp>
      <p:sp>
        <p:nvSpPr>
          <p:cNvPr id="410" name="Line"/>
          <p:cNvSpPr/>
          <p:nvPr/>
        </p:nvSpPr>
        <p:spPr>
          <a:xfrm>
            <a:off x="12191999" y="5098009"/>
            <a:ext cx="1" cy="1744922"/>
          </a:xfrm>
          <a:prstGeom prst="line">
            <a:avLst/>
          </a:prstGeom>
          <a:ln w="190500">
            <a:solidFill>
              <a:schemeClr val="accent1">
                <a:lumOff val="-13575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1" name="___пппрррииивввеееттт___дэээлэээссс__"/>
          <p:cNvSpPr txBox="1"/>
          <p:nvPr/>
        </p:nvSpPr>
        <p:spPr>
          <a:xfrm>
            <a:off x="4616957" y="3517950"/>
            <a:ext cx="15150085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___пппрррииивввеееттт___дэээлэээссс__</a:t>
            </a:r>
          </a:p>
        </p:txBody>
      </p:sp>
      <p:sp>
        <p:nvSpPr>
          <p:cNvPr id="412" name="Line"/>
          <p:cNvSpPr/>
          <p:nvPr/>
        </p:nvSpPr>
        <p:spPr>
          <a:xfrm>
            <a:off x="12191999" y="9008385"/>
            <a:ext cx="1" cy="1744922"/>
          </a:xfrm>
          <a:prstGeom prst="line">
            <a:avLst/>
          </a:prstGeom>
          <a:ln w="190500">
            <a:solidFill>
              <a:schemeClr val="accent1">
                <a:lumOff val="-13575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3" name="привет_дэлээс"/>
          <p:cNvSpPr txBox="1"/>
          <p:nvPr/>
        </p:nvSpPr>
        <p:spPr>
          <a:xfrm>
            <a:off x="9449181" y="11338701"/>
            <a:ext cx="5485639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>
                <a:solidFill>
                  <a:srgbClr val="000000"/>
                </a:solidFill>
              </a:defRPr>
            </a:pPr>
            <a:r>
              <a:t>привет_дэл</a:t>
            </a:r>
            <a:r>
              <a:rPr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rPr>
              <a:t>ээ</a:t>
            </a:r>
            <a:r>
              <a:t>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Blank токен"/>
          <p:cNvSpPr txBox="1"/>
          <p:nvPr>
            <p:ph type="title"/>
          </p:nvPr>
        </p:nvSpPr>
        <p:spPr>
          <a:xfrm>
            <a:off x="1206500" y="952500"/>
            <a:ext cx="8457904" cy="1433163"/>
          </a:xfrm>
          <a:prstGeom prst="rect">
            <a:avLst/>
          </a:prstGeom>
        </p:spPr>
        <p:txBody>
          <a:bodyPr/>
          <a:lstStyle/>
          <a:p>
            <a:pPr/>
            <a:r>
              <a:t>Blank токен</a:t>
            </a:r>
          </a:p>
        </p:txBody>
      </p:sp>
      <p:sp>
        <p:nvSpPr>
          <p:cNvPr id="416" name="|||ппп|ррр|иии|ввв|еее|ттт|||_||дэээ|лээ|эссс|||"/>
          <p:cNvSpPr txBox="1"/>
          <p:nvPr/>
        </p:nvSpPr>
        <p:spPr>
          <a:xfrm>
            <a:off x="4427982" y="3517950"/>
            <a:ext cx="15528037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|||ппп|ррр|иии|ввв|еее|ттт|||_||дэээ|лээ|эссс|||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Blank токен"/>
          <p:cNvSpPr txBox="1"/>
          <p:nvPr>
            <p:ph type="title"/>
          </p:nvPr>
        </p:nvSpPr>
        <p:spPr>
          <a:xfrm>
            <a:off x="1206500" y="952500"/>
            <a:ext cx="8457904" cy="1433163"/>
          </a:xfrm>
          <a:prstGeom prst="rect">
            <a:avLst/>
          </a:prstGeom>
        </p:spPr>
        <p:txBody>
          <a:bodyPr/>
          <a:lstStyle/>
          <a:p>
            <a:pPr/>
            <a:r>
              <a:t>Blank токен</a:t>
            </a:r>
          </a:p>
        </p:txBody>
      </p:sp>
      <p:sp>
        <p:nvSpPr>
          <p:cNvPr id="419" name="|||||п|||р|||и|вв||||е|||т|||||_||||||дэээ|||лээ|||||эс|||"/>
          <p:cNvSpPr txBox="1"/>
          <p:nvPr/>
        </p:nvSpPr>
        <p:spPr>
          <a:xfrm>
            <a:off x="5161787" y="3517950"/>
            <a:ext cx="14060425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|||||п|||р|||и|вв||||е|||т|||||_||||||дэээ|||лээ|||||эс|||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Blank токен"/>
          <p:cNvSpPr txBox="1"/>
          <p:nvPr>
            <p:ph type="title"/>
          </p:nvPr>
        </p:nvSpPr>
        <p:spPr>
          <a:xfrm>
            <a:off x="1206500" y="952500"/>
            <a:ext cx="8457904" cy="1433163"/>
          </a:xfrm>
          <a:prstGeom prst="rect">
            <a:avLst/>
          </a:prstGeom>
        </p:spPr>
        <p:txBody>
          <a:bodyPr/>
          <a:lstStyle/>
          <a:p>
            <a:pPr/>
            <a:r>
              <a:t>Blank токен</a:t>
            </a:r>
          </a:p>
        </p:txBody>
      </p:sp>
      <p:sp>
        <p:nvSpPr>
          <p:cNvPr id="422" name="Line"/>
          <p:cNvSpPr/>
          <p:nvPr/>
        </p:nvSpPr>
        <p:spPr>
          <a:xfrm>
            <a:off x="12191999" y="5098009"/>
            <a:ext cx="1" cy="1744922"/>
          </a:xfrm>
          <a:prstGeom prst="line">
            <a:avLst/>
          </a:prstGeom>
          <a:ln w="190500">
            <a:solidFill>
              <a:schemeClr val="accent1">
                <a:lumOff val="-13575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3" name="|||||п|||р|||и|вв||||е|||т|||||_||||||дэээ|||лээ|||||эс|||"/>
          <p:cNvSpPr txBox="1"/>
          <p:nvPr/>
        </p:nvSpPr>
        <p:spPr>
          <a:xfrm>
            <a:off x="5161787" y="3517950"/>
            <a:ext cx="14060425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|||||п|||р|||и|вв||||е|||т|||||_||||||дэээ|||лээ|||||эс|||</a:t>
            </a:r>
          </a:p>
        </p:txBody>
      </p:sp>
      <p:sp>
        <p:nvSpPr>
          <p:cNvPr id="424" name="|п|р|и|в|е|т|_|д|э|л|э|э|с|"/>
          <p:cNvSpPr txBox="1"/>
          <p:nvPr/>
        </p:nvSpPr>
        <p:spPr>
          <a:xfrm>
            <a:off x="8265033" y="7440642"/>
            <a:ext cx="7853935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|п|р|и|в|е|т|_|д|э|л|э|э|с|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Blank токен"/>
          <p:cNvSpPr txBox="1"/>
          <p:nvPr>
            <p:ph type="title"/>
          </p:nvPr>
        </p:nvSpPr>
        <p:spPr>
          <a:xfrm>
            <a:off x="1206500" y="952500"/>
            <a:ext cx="8457904" cy="1433163"/>
          </a:xfrm>
          <a:prstGeom prst="rect">
            <a:avLst/>
          </a:prstGeom>
        </p:spPr>
        <p:txBody>
          <a:bodyPr/>
          <a:lstStyle/>
          <a:p>
            <a:pPr/>
            <a:r>
              <a:t>Blank токен</a:t>
            </a:r>
          </a:p>
        </p:txBody>
      </p:sp>
      <p:sp>
        <p:nvSpPr>
          <p:cNvPr id="427" name="Line"/>
          <p:cNvSpPr/>
          <p:nvPr/>
        </p:nvSpPr>
        <p:spPr>
          <a:xfrm>
            <a:off x="12191999" y="5098009"/>
            <a:ext cx="1" cy="1744922"/>
          </a:xfrm>
          <a:prstGeom prst="line">
            <a:avLst/>
          </a:prstGeom>
          <a:ln w="190500">
            <a:solidFill>
              <a:schemeClr val="accent1">
                <a:lumOff val="-13575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8" name="привет_дэлээс"/>
          <p:cNvSpPr txBox="1"/>
          <p:nvPr/>
        </p:nvSpPr>
        <p:spPr>
          <a:xfrm>
            <a:off x="9449181" y="11338701"/>
            <a:ext cx="5485639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привет_дэлээс</a:t>
            </a:r>
          </a:p>
        </p:txBody>
      </p:sp>
      <p:sp>
        <p:nvSpPr>
          <p:cNvPr id="429" name="Line"/>
          <p:cNvSpPr/>
          <p:nvPr/>
        </p:nvSpPr>
        <p:spPr>
          <a:xfrm>
            <a:off x="12191999" y="9008385"/>
            <a:ext cx="1" cy="1744922"/>
          </a:xfrm>
          <a:prstGeom prst="line">
            <a:avLst/>
          </a:prstGeom>
          <a:ln w="190500">
            <a:solidFill>
              <a:schemeClr val="accent1">
                <a:lumOff val="-13575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0" name="|п|р|и|в|е|т|_|д|э|л|э|э|с|"/>
          <p:cNvSpPr txBox="1"/>
          <p:nvPr/>
        </p:nvSpPr>
        <p:spPr>
          <a:xfrm>
            <a:off x="8265033" y="7440642"/>
            <a:ext cx="7853935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|п|р|и|в|е|т|_|д|э|л|э|э|с|</a:t>
            </a:r>
          </a:p>
        </p:txBody>
      </p:sp>
      <p:sp>
        <p:nvSpPr>
          <p:cNvPr id="431" name="|||||п|||р|||и|вв||||е|||т|||||_||||||дэээ|||лээ|||||эс|||"/>
          <p:cNvSpPr txBox="1"/>
          <p:nvPr/>
        </p:nvSpPr>
        <p:spPr>
          <a:xfrm>
            <a:off x="5161787" y="3517950"/>
            <a:ext cx="14060425" cy="994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000000"/>
                </a:solidFill>
              </a:defRPr>
            </a:lvl1pPr>
          </a:lstStyle>
          <a:p>
            <a:pPr/>
            <a:r>
              <a:t>|||||п|||р|||и|вв||||е|||т|||||_||||||дэээ|||лээ|||||эс|||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Проблема разных предсказани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Проблема разных предсказаний</a:t>
            </a:r>
          </a:p>
        </p:txBody>
      </p:sp>
      <p:sp>
        <p:nvSpPr>
          <p:cNvPr id="434" name="|||ппп|ррр|иии|ввв|еее|ттт||_|дэээ|лэ|ээссс||"/>
          <p:cNvSpPr txBox="1"/>
          <p:nvPr/>
        </p:nvSpPr>
        <p:spPr>
          <a:xfrm>
            <a:off x="705357" y="3598011"/>
            <a:ext cx="11768413" cy="78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600">
                <a:solidFill>
                  <a:srgbClr val="000000"/>
                </a:solidFill>
              </a:defRPr>
            </a:lvl1pPr>
          </a:lstStyle>
          <a:p>
            <a:pPr/>
            <a:r>
              <a:t>|||ппп|ррр|иии|ввв|еее|ттт||_|дэээ|лэ|ээссс||</a:t>
            </a:r>
          </a:p>
        </p:txBody>
      </p:sp>
      <p:sp>
        <p:nvSpPr>
          <p:cNvPr id="435" name="|||пппп|рр|иии|ввв|еее|ттт|_||дэээ|лээ|эссс||"/>
          <p:cNvSpPr txBox="1"/>
          <p:nvPr/>
        </p:nvSpPr>
        <p:spPr>
          <a:xfrm>
            <a:off x="705357" y="5065155"/>
            <a:ext cx="11768413" cy="795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600">
                <a:solidFill>
                  <a:srgbClr val="000000"/>
                </a:solidFill>
              </a:defRPr>
            </a:pPr>
            <a:r>
              <a:t>|||ппп</a:t>
            </a:r>
            <a:r>
              <a:rPr b="1"/>
              <a:t>п|</a:t>
            </a:r>
            <a:r>
              <a:t>рр|иии|ввв|еее|ттт|_||дэээ|лээ|эссс||</a:t>
            </a:r>
          </a:p>
        </p:txBody>
      </p:sp>
      <p:sp>
        <p:nvSpPr>
          <p:cNvPr id="436" name="|||ппппп|р|иии|ввв|еее|ттт||_|дэээ|лэ|ээссс||"/>
          <p:cNvSpPr txBox="1"/>
          <p:nvPr/>
        </p:nvSpPr>
        <p:spPr>
          <a:xfrm>
            <a:off x="705357" y="6538355"/>
            <a:ext cx="11768413" cy="795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600">
                <a:solidFill>
                  <a:srgbClr val="000000"/>
                </a:solidFill>
              </a:defRPr>
            </a:pPr>
            <a:r>
              <a:t>|||ппп</a:t>
            </a:r>
            <a:r>
              <a:rPr b="1"/>
              <a:t>пп|</a:t>
            </a:r>
            <a:r>
              <a:t>р|иии|ввв|еее|ттт||_|дэээ|лэ|ээссс||</a:t>
            </a:r>
          </a:p>
        </p:txBody>
      </p:sp>
      <p:sp>
        <p:nvSpPr>
          <p:cNvPr id="437" name="|||ппппп|рр|ии|ввв|еее|ттт|_||дэээ|лээ|эссс||"/>
          <p:cNvSpPr txBox="1"/>
          <p:nvPr/>
        </p:nvSpPr>
        <p:spPr>
          <a:xfrm>
            <a:off x="705357" y="8011555"/>
            <a:ext cx="11768413" cy="795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600">
                <a:solidFill>
                  <a:srgbClr val="000000"/>
                </a:solidFill>
              </a:defRPr>
            </a:pPr>
            <a:r>
              <a:t>|||ппппп|р</a:t>
            </a:r>
            <a:r>
              <a:rPr b="1"/>
              <a:t>р|</a:t>
            </a:r>
            <a:r>
              <a:t>ии|ввв|еее|ттт|_||дэээ|лээ|эссс||</a:t>
            </a:r>
          </a:p>
        </p:txBody>
      </p:sp>
      <p:sp>
        <p:nvSpPr>
          <p:cNvPr id="438" name="|||пппппппппппппппппп|р|и|в|е|т|_|дэ|лэ|эс||"/>
          <p:cNvSpPr txBox="1"/>
          <p:nvPr/>
        </p:nvSpPr>
        <p:spPr>
          <a:xfrm>
            <a:off x="705357" y="10964011"/>
            <a:ext cx="11520763" cy="78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600">
                <a:solidFill>
                  <a:srgbClr val="000000"/>
                </a:solidFill>
              </a:defRPr>
            </a:lvl1pPr>
          </a:lstStyle>
          <a:p>
            <a:pPr/>
            <a:r>
              <a:t>|||пппппппппппппппппп|р|и|в|е|т|_|дэ|лэ|эс||</a:t>
            </a:r>
          </a:p>
        </p:txBody>
      </p:sp>
      <p:sp>
        <p:nvSpPr>
          <p:cNvPr id="439" name="|||ппппп|ррр|и|ввв|еее|ттт||_|дэээ|лэ|ээссс||"/>
          <p:cNvSpPr txBox="1"/>
          <p:nvPr/>
        </p:nvSpPr>
        <p:spPr>
          <a:xfrm>
            <a:off x="705357" y="9487783"/>
            <a:ext cx="11768413" cy="795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600">
                <a:solidFill>
                  <a:srgbClr val="000000"/>
                </a:solidFill>
              </a:defRPr>
            </a:pPr>
            <a:r>
              <a:t>|||ппппп|р</a:t>
            </a:r>
            <a:r>
              <a:rPr b="1"/>
              <a:t>рр|</a:t>
            </a:r>
            <a:r>
              <a:t>и|ввв|еее|ттт||_|дэээ|лэ|ээссс||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Проблема разных предсказани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Проблема разных предсказаний</a:t>
            </a:r>
          </a:p>
        </p:txBody>
      </p:sp>
      <p:pic>
        <p:nvPicPr>
          <p:cNvPr id="442" name="png-klev-club-25iq-p-figurnaya-skobka-png-1.png" descr="png-klev-club-25iq-p-figurnaya-skobka-png-1.png"/>
          <p:cNvPicPr>
            <a:picLocks noChangeAspect="1"/>
          </p:cNvPicPr>
          <p:nvPr/>
        </p:nvPicPr>
        <p:blipFill>
          <a:blip r:embed="rId2">
            <a:extLst/>
          </a:blip>
          <a:srcRect l="44238" t="10381" r="44925" b="10350"/>
          <a:stretch>
            <a:fillRect/>
          </a:stretch>
        </p:blipFill>
        <p:spPr>
          <a:xfrm rot="10800000">
            <a:off x="13026278" y="3650493"/>
            <a:ext cx="1456579" cy="8044719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привет дэлээс"/>
          <p:cNvSpPr txBox="1"/>
          <p:nvPr/>
        </p:nvSpPr>
        <p:spPr>
          <a:xfrm>
            <a:off x="11525757" y="7281011"/>
            <a:ext cx="11768413" cy="78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600">
                <a:solidFill>
                  <a:srgbClr val="000000"/>
                </a:solidFill>
              </a:defRPr>
            </a:lvl1pPr>
          </a:lstStyle>
          <a:p>
            <a:pPr/>
            <a:r>
              <a:t>привет дэлээс</a:t>
            </a:r>
          </a:p>
        </p:txBody>
      </p:sp>
      <p:sp>
        <p:nvSpPr>
          <p:cNvPr id="444" name="|||ппп|ррр|иии|ввв|еее|ттт||_|дэээ|лэ|ээссс||"/>
          <p:cNvSpPr txBox="1"/>
          <p:nvPr/>
        </p:nvSpPr>
        <p:spPr>
          <a:xfrm>
            <a:off x="705357" y="3598011"/>
            <a:ext cx="11768413" cy="78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600">
                <a:solidFill>
                  <a:srgbClr val="000000"/>
                </a:solidFill>
              </a:defRPr>
            </a:lvl1pPr>
          </a:lstStyle>
          <a:p>
            <a:pPr/>
            <a:r>
              <a:t>|||ппп|ррр|иии|ввв|еее|ттт||_|дэээ|лэ|ээссс||</a:t>
            </a:r>
          </a:p>
        </p:txBody>
      </p:sp>
      <p:sp>
        <p:nvSpPr>
          <p:cNvPr id="445" name="|||пппп|рр|иии|ввв|еее|ттт|_||дэээ|лээ|эссс||"/>
          <p:cNvSpPr txBox="1"/>
          <p:nvPr/>
        </p:nvSpPr>
        <p:spPr>
          <a:xfrm>
            <a:off x="705357" y="5065155"/>
            <a:ext cx="11768413" cy="795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600">
                <a:solidFill>
                  <a:srgbClr val="000000"/>
                </a:solidFill>
              </a:defRPr>
            </a:pPr>
            <a:r>
              <a:t>|||ппп</a:t>
            </a:r>
            <a:r>
              <a:rPr b="1"/>
              <a:t>п|</a:t>
            </a:r>
            <a:r>
              <a:t>рр|иии|ввв|еее|ттт|_||дэээ|лээ|эссс||</a:t>
            </a:r>
          </a:p>
        </p:txBody>
      </p:sp>
      <p:sp>
        <p:nvSpPr>
          <p:cNvPr id="446" name="|||ппппп|р|иии|ввв|еее|ттт||_|дэээ|лэ|ээссс||"/>
          <p:cNvSpPr txBox="1"/>
          <p:nvPr/>
        </p:nvSpPr>
        <p:spPr>
          <a:xfrm>
            <a:off x="705357" y="6538355"/>
            <a:ext cx="11768413" cy="795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600">
                <a:solidFill>
                  <a:srgbClr val="000000"/>
                </a:solidFill>
              </a:defRPr>
            </a:pPr>
            <a:r>
              <a:t>|||ппп</a:t>
            </a:r>
            <a:r>
              <a:rPr b="1"/>
              <a:t>пп|</a:t>
            </a:r>
            <a:r>
              <a:t>р|иии|ввв|еее|ттт||_|дэээ|лэ|ээссс||</a:t>
            </a:r>
          </a:p>
        </p:txBody>
      </p:sp>
      <p:sp>
        <p:nvSpPr>
          <p:cNvPr id="447" name="|||ппппп|рр|ии|ввв|еее|ттт|_||дэээ|лээ|эссс||"/>
          <p:cNvSpPr txBox="1"/>
          <p:nvPr/>
        </p:nvSpPr>
        <p:spPr>
          <a:xfrm>
            <a:off x="705357" y="8011555"/>
            <a:ext cx="11768413" cy="795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600">
                <a:solidFill>
                  <a:srgbClr val="000000"/>
                </a:solidFill>
              </a:defRPr>
            </a:pPr>
            <a:r>
              <a:t>|||ппппп|р</a:t>
            </a:r>
            <a:r>
              <a:rPr b="1"/>
              <a:t>р|</a:t>
            </a:r>
            <a:r>
              <a:t>ии|ввв|еее|ттт|_||дэээ|лээ|эссс||</a:t>
            </a:r>
          </a:p>
        </p:txBody>
      </p:sp>
      <p:sp>
        <p:nvSpPr>
          <p:cNvPr id="448" name="|||пппппппппппппппппп|р|и|в|е|т|_|дэ|лэ|эс||"/>
          <p:cNvSpPr txBox="1"/>
          <p:nvPr/>
        </p:nvSpPr>
        <p:spPr>
          <a:xfrm>
            <a:off x="705357" y="10964011"/>
            <a:ext cx="11520763" cy="78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600">
                <a:solidFill>
                  <a:srgbClr val="000000"/>
                </a:solidFill>
              </a:defRPr>
            </a:lvl1pPr>
          </a:lstStyle>
          <a:p>
            <a:pPr/>
            <a:r>
              <a:t>|||пппппппппппппппппп|р|и|в|е|т|_|дэ|лэ|эс||</a:t>
            </a:r>
          </a:p>
        </p:txBody>
      </p:sp>
      <p:sp>
        <p:nvSpPr>
          <p:cNvPr id="449" name="|||ппппп|ррр|и|ввв|еее|ттт||_|дэээ|лэ|ээссс||"/>
          <p:cNvSpPr txBox="1"/>
          <p:nvPr/>
        </p:nvSpPr>
        <p:spPr>
          <a:xfrm>
            <a:off x="705357" y="9487783"/>
            <a:ext cx="11768413" cy="795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600">
                <a:solidFill>
                  <a:srgbClr val="000000"/>
                </a:solidFill>
              </a:defRPr>
            </a:pPr>
            <a:r>
              <a:t>|||ппппп|р</a:t>
            </a:r>
            <a:r>
              <a:rPr b="1"/>
              <a:t>рр|</a:t>
            </a:r>
            <a:r>
              <a:t>и|ввв|еее|ттт||_|дэээ|лэ|ээссс||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Проблема разных предсказани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Проблема разных предсказаний</a:t>
            </a:r>
          </a:p>
        </p:txBody>
      </p:sp>
      <p:pic>
        <p:nvPicPr>
          <p:cNvPr id="452" name="png-klev-club-25iq-p-figurnaya-skobka-png-1.png" descr="png-klev-club-25iq-p-figurnaya-skobka-png-1.png"/>
          <p:cNvPicPr>
            <a:picLocks noChangeAspect="1"/>
          </p:cNvPicPr>
          <p:nvPr/>
        </p:nvPicPr>
        <p:blipFill>
          <a:blip r:embed="rId2">
            <a:extLst/>
          </a:blip>
          <a:srcRect l="44238" t="10381" r="44925" b="10350"/>
          <a:stretch>
            <a:fillRect/>
          </a:stretch>
        </p:blipFill>
        <p:spPr>
          <a:xfrm rot="10800000">
            <a:off x="13026278" y="3650493"/>
            <a:ext cx="1456579" cy="8044719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привет дэлээс"/>
          <p:cNvSpPr txBox="1"/>
          <p:nvPr/>
        </p:nvSpPr>
        <p:spPr>
          <a:xfrm>
            <a:off x="11525757" y="7281011"/>
            <a:ext cx="11768413" cy="78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600">
                <a:solidFill>
                  <a:srgbClr val="000000"/>
                </a:solidFill>
              </a:defRPr>
            </a:lvl1pPr>
          </a:lstStyle>
          <a:p>
            <a:pPr/>
            <a:r>
              <a:t>привет дэлээс</a:t>
            </a:r>
          </a:p>
        </p:txBody>
      </p:sp>
      <p:sp>
        <p:nvSpPr>
          <p:cNvPr id="454" name="|||ппп|ррр|иии|ввв|еее|ттт||_|дэээ|лэ|ээссс||"/>
          <p:cNvSpPr txBox="1"/>
          <p:nvPr/>
        </p:nvSpPr>
        <p:spPr>
          <a:xfrm>
            <a:off x="705357" y="3598011"/>
            <a:ext cx="11768413" cy="78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6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pPr/>
            <a:r>
              <a:t>|||ппп|ррр|иии|ввв|еее|ттт||_|дэээ|лэ|ээссс||</a:t>
            </a:r>
          </a:p>
        </p:txBody>
      </p:sp>
      <p:sp>
        <p:nvSpPr>
          <p:cNvPr id="455" name="|||пппп|рр|иии|ввв|еее|ттт|_||дэээ|лээ|эссс||"/>
          <p:cNvSpPr txBox="1"/>
          <p:nvPr/>
        </p:nvSpPr>
        <p:spPr>
          <a:xfrm>
            <a:off x="705357" y="5065155"/>
            <a:ext cx="11768413" cy="795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6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|||ппп</a:t>
            </a:r>
            <a:r>
              <a:rPr b="1"/>
              <a:t>п|</a:t>
            </a:r>
            <a:r>
              <a:t>рр|иии|ввв|еее|ттт|_||дэээ|лээ|эссс||</a:t>
            </a:r>
          </a:p>
        </p:txBody>
      </p:sp>
      <p:sp>
        <p:nvSpPr>
          <p:cNvPr id="456" name="|||ппппп|р|иии|ввв|еее|ттт||_|дэээ|лэ|ээссс||"/>
          <p:cNvSpPr txBox="1"/>
          <p:nvPr/>
        </p:nvSpPr>
        <p:spPr>
          <a:xfrm>
            <a:off x="705357" y="6538355"/>
            <a:ext cx="11768413" cy="795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6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|||ппп</a:t>
            </a:r>
            <a:r>
              <a:rPr b="1"/>
              <a:t>пп|</a:t>
            </a:r>
            <a:r>
              <a:t>р|иии|ввв|еее|ттт||_|дэээ|лэ|ээссс||</a:t>
            </a:r>
          </a:p>
        </p:txBody>
      </p:sp>
      <p:sp>
        <p:nvSpPr>
          <p:cNvPr id="457" name="|||ппппп|рр|ии|ввв|еее|ттт|_||дэээ|лээ|эссс||"/>
          <p:cNvSpPr txBox="1"/>
          <p:nvPr/>
        </p:nvSpPr>
        <p:spPr>
          <a:xfrm>
            <a:off x="705357" y="8011555"/>
            <a:ext cx="11768413" cy="795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6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|||ппппп|р</a:t>
            </a:r>
            <a:r>
              <a:rPr b="1"/>
              <a:t>р|</a:t>
            </a:r>
            <a:r>
              <a:t>ии|ввв|еее|ттт|_||дэээ|лээ|эссс||</a:t>
            </a:r>
          </a:p>
        </p:txBody>
      </p:sp>
      <p:sp>
        <p:nvSpPr>
          <p:cNvPr id="458" name="|||пппппппппппппппппп|р|и|в|е|т|_|дэ|лэ|эс||"/>
          <p:cNvSpPr txBox="1"/>
          <p:nvPr/>
        </p:nvSpPr>
        <p:spPr>
          <a:xfrm>
            <a:off x="705357" y="10964011"/>
            <a:ext cx="11520763" cy="78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6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pPr/>
            <a:r>
              <a:t>|||пппппппппппппппппп|р|и|в|е|т|_|дэ|лэ|эс||</a:t>
            </a:r>
          </a:p>
        </p:txBody>
      </p:sp>
      <p:sp>
        <p:nvSpPr>
          <p:cNvPr id="459" name="|||ппппп|ррр|и|ввв|еее|ттт||_|дэээ|лэ|ээссс||"/>
          <p:cNvSpPr txBox="1"/>
          <p:nvPr/>
        </p:nvSpPr>
        <p:spPr>
          <a:xfrm>
            <a:off x="705357" y="9487783"/>
            <a:ext cx="11768413" cy="795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6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pPr>
            <a:r>
              <a:t>|||ппппп|р</a:t>
            </a:r>
            <a:r>
              <a:rPr b="1"/>
              <a:t>рр|</a:t>
            </a:r>
            <a:r>
              <a:t>и|ввв|еее|ттт||_|дэээ|лэ|ээссс||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СТС лос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СТС лосс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Связь аудио и текст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Связь аудио и текста</a:t>
            </a: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1413" y="5058478"/>
            <a:ext cx="10002652" cy="4248787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Line"/>
          <p:cNvSpPr/>
          <p:nvPr/>
        </p:nvSpPr>
        <p:spPr>
          <a:xfrm>
            <a:off x="12451740" y="7515735"/>
            <a:ext cx="2691987" cy="1"/>
          </a:xfrm>
          <a:prstGeom prst="line">
            <a:avLst/>
          </a:prstGeom>
          <a:ln w="190500">
            <a:solidFill>
              <a:schemeClr val="accent1">
                <a:lumOff val="-13575"/>
              </a:scheme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7" name="СКАЗАННЫЙ ТЕКСТ"/>
          <p:cNvSpPr txBox="1"/>
          <p:nvPr/>
        </p:nvSpPr>
        <p:spPr>
          <a:xfrm>
            <a:off x="16372543" y="7179835"/>
            <a:ext cx="5051299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 sz="3800">
                <a:solidFill>
                  <a:srgbClr val="000000"/>
                </a:solidFill>
              </a:defRPr>
            </a:lvl1pPr>
          </a:lstStyle>
          <a:p>
            <a:pPr/>
            <a:r>
              <a:t>СКАЗАННЫЙ ТЕКСТ</a:t>
            </a:r>
          </a:p>
        </p:txBody>
      </p:sp>
      <p:sp>
        <p:nvSpPr>
          <p:cNvPr id="168" name="Rectangle"/>
          <p:cNvSpPr/>
          <p:nvPr/>
        </p:nvSpPr>
        <p:spPr>
          <a:xfrm>
            <a:off x="16211646" y="6880735"/>
            <a:ext cx="5373093" cy="1270001"/>
          </a:xfrm>
          <a:prstGeom prst="rect">
            <a:avLst/>
          </a:prstGeom>
          <a:ln w="1143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TC лосс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pic>
        <p:nvPicPr>
          <p:cNvPr id="464" name="Screenshot 2025-10-17 at 18.54.19.png" descr="Screenshot 2025-10-17 at 18.54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8811" y="5119157"/>
            <a:ext cx="16986378" cy="3477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TC лосс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pic>
        <p:nvPicPr>
          <p:cNvPr id="467" name="Screenshot 2025-10-17 at 18.54.19.png" descr="Screenshot 2025-10-17 at 18.54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8811" y="5119157"/>
            <a:ext cx="16986378" cy="3477685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Rectangle"/>
          <p:cNvSpPr/>
          <p:nvPr/>
        </p:nvSpPr>
        <p:spPr>
          <a:xfrm>
            <a:off x="18733411" y="5990603"/>
            <a:ext cx="997055" cy="1318985"/>
          </a:xfrm>
          <a:prstGeom prst="rect">
            <a:avLst/>
          </a:prstGeom>
          <a:ln w="1143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9" name="Rectangle"/>
          <p:cNvSpPr/>
          <p:nvPr/>
        </p:nvSpPr>
        <p:spPr>
          <a:xfrm>
            <a:off x="5803478" y="5990603"/>
            <a:ext cx="997055" cy="1318985"/>
          </a:xfrm>
          <a:prstGeom prst="rect">
            <a:avLst/>
          </a:prstGeom>
          <a:ln w="1143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TC лосс"/>
          <p:cNvSpPr txBox="1"/>
          <p:nvPr>
            <p:ph type="title"/>
          </p:nvPr>
        </p:nvSpPr>
        <p:spPr>
          <a:xfrm>
            <a:off x="1206500" y="952256"/>
            <a:ext cx="5694510" cy="1433286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sp>
        <p:nvSpPr>
          <p:cNvPr id="472" name="Line"/>
          <p:cNvSpPr/>
          <p:nvPr/>
        </p:nvSpPr>
        <p:spPr>
          <a:xfrm flipV="1">
            <a:off x="5814516" y="4355016"/>
            <a:ext cx="1" cy="2667926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73" name="Line"/>
          <p:cNvSpPr/>
          <p:nvPr/>
        </p:nvSpPr>
        <p:spPr>
          <a:xfrm flipV="1">
            <a:off x="5814516" y="8250360"/>
            <a:ext cx="1" cy="285802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74" name="Line"/>
          <p:cNvSpPr/>
          <p:nvPr/>
        </p:nvSpPr>
        <p:spPr>
          <a:xfrm flipV="1">
            <a:off x="7554917" y="8250360"/>
            <a:ext cx="1" cy="285802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75" name="Line"/>
          <p:cNvSpPr/>
          <p:nvPr/>
        </p:nvSpPr>
        <p:spPr>
          <a:xfrm flipV="1">
            <a:off x="7554917" y="4355016"/>
            <a:ext cx="1" cy="2667926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476" name="_ (2).png" descr="_ (2).png"/>
          <p:cNvPicPr>
            <a:picLocks noChangeAspect="0"/>
          </p:cNvPicPr>
          <p:nvPr/>
        </p:nvPicPr>
        <p:blipFill>
          <a:blip r:embed="rId2">
            <a:extLst/>
          </a:blip>
          <a:srcRect l="12512" t="48757" r="9985" b="47754"/>
          <a:stretch>
            <a:fillRect/>
          </a:stretch>
        </p:blipFill>
        <p:spPr>
          <a:xfrm>
            <a:off x="2687167" y="2979819"/>
            <a:ext cx="6685214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7" name="_ (2).png" descr="_ (2).png"/>
          <p:cNvPicPr>
            <a:picLocks noChangeAspect="0"/>
          </p:cNvPicPr>
          <p:nvPr/>
        </p:nvPicPr>
        <p:blipFill>
          <a:blip r:embed="rId2">
            <a:extLst/>
          </a:blip>
          <a:srcRect l="12512" t="48757" r="9985" b="47754"/>
          <a:stretch>
            <a:fillRect/>
          </a:stretch>
        </p:blipFill>
        <p:spPr>
          <a:xfrm>
            <a:off x="2687167" y="12001382"/>
            <a:ext cx="6685214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п.png" descr="п.png"/>
          <p:cNvPicPr>
            <a:picLocks noChangeAspect="0"/>
          </p:cNvPicPr>
          <p:nvPr/>
        </p:nvPicPr>
        <p:blipFill>
          <a:blip r:embed="rId3">
            <a:extLst/>
          </a:blip>
          <a:srcRect l="12498" t="48743" r="9971" b="47772"/>
          <a:stretch>
            <a:fillRect/>
          </a:stretch>
        </p:blipFill>
        <p:spPr>
          <a:xfrm>
            <a:off x="2687167" y="3595256"/>
            <a:ext cx="6685204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с.png" descr="с.png"/>
          <p:cNvPicPr>
            <a:picLocks noChangeAspect="0"/>
          </p:cNvPicPr>
          <p:nvPr/>
        </p:nvPicPr>
        <p:blipFill>
          <a:blip r:embed="rId4">
            <a:extLst/>
          </a:blip>
          <a:srcRect l="12552" t="48748" r="9999" b="47733"/>
          <a:stretch>
            <a:fillRect/>
          </a:stretch>
        </p:blipFill>
        <p:spPr>
          <a:xfrm>
            <a:off x="2687168" y="11491407"/>
            <a:ext cx="6685270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0" name="т.png" descr="т.png"/>
          <p:cNvPicPr>
            <a:picLocks noChangeAspect="0"/>
          </p:cNvPicPr>
          <p:nvPr/>
        </p:nvPicPr>
        <p:blipFill>
          <a:blip r:embed="rId5">
            <a:extLst/>
          </a:blip>
          <a:srcRect l="12542" t="48725" r="9900" b="47702"/>
          <a:stretch>
            <a:fillRect/>
          </a:stretch>
        </p:blipFill>
        <p:spPr>
          <a:xfrm>
            <a:off x="2687168" y="7490601"/>
            <a:ext cx="6685356" cy="292101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Line"/>
          <p:cNvSpPr/>
          <p:nvPr/>
        </p:nvSpPr>
        <p:spPr>
          <a:xfrm>
            <a:off x="11319539" y="7636650"/>
            <a:ext cx="1744922" cy="1"/>
          </a:xfrm>
          <a:prstGeom prst="line">
            <a:avLst/>
          </a:prstGeom>
          <a:ln w="190500">
            <a:solidFill>
              <a:schemeClr val="accent1">
                <a:lumOff val="-13575"/>
              </a:schemeClr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82" name="Line"/>
          <p:cNvSpPr/>
          <p:nvPr/>
        </p:nvSpPr>
        <p:spPr>
          <a:xfrm flipV="1">
            <a:off x="4074115" y="4355016"/>
            <a:ext cx="1" cy="2667926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83" name="Line"/>
          <p:cNvSpPr/>
          <p:nvPr/>
        </p:nvSpPr>
        <p:spPr>
          <a:xfrm flipV="1">
            <a:off x="4074115" y="8250360"/>
            <a:ext cx="1" cy="285802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84" name="вероятности символов на фреймах"/>
          <p:cNvSpPr txBox="1"/>
          <p:nvPr/>
        </p:nvSpPr>
        <p:spPr>
          <a:xfrm>
            <a:off x="3170681" y="12575212"/>
            <a:ext cx="528767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strike="sngStrike"/>
              <a:t>вероятности</a:t>
            </a:r>
            <a:r>
              <a:t> символов на фреймах </a:t>
            </a:r>
          </a:p>
        </p:txBody>
      </p:sp>
      <p:sp>
        <p:nvSpPr>
          <p:cNvPr id="485" name="Mодель:…"/>
          <p:cNvSpPr txBox="1"/>
          <p:nvPr/>
        </p:nvSpPr>
        <p:spPr>
          <a:xfrm>
            <a:off x="10456878" y="12206912"/>
            <a:ext cx="3813963" cy="119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i="1">
                <a:solidFill>
                  <a:srgbClr val="000000"/>
                </a:solidFill>
              </a:defRPr>
            </a:pPr>
            <a:r>
              <a:t>Mодель: </a:t>
            </a:r>
          </a:p>
          <a:p>
            <a:pPr algn="l">
              <a:defRPr i="1">
                <a:solidFill>
                  <a:srgbClr val="000000"/>
                </a:solidFill>
              </a:defRPr>
            </a:pPr>
            <a:r>
              <a:t>stt_ru_conformer_ctc_large</a:t>
            </a:r>
          </a:p>
        </p:txBody>
      </p:sp>
      <p:pic>
        <p:nvPicPr>
          <p:cNvPr id="486" name="logprobs_ctc (2).png" descr="logprobs_ctc (2).png"/>
          <p:cNvPicPr>
            <a:picLocks noChangeAspect="1"/>
          </p:cNvPicPr>
          <p:nvPr/>
        </p:nvPicPr>
        <p:blipFill>
          <a:blip r:embed="rId6">
            <a:extLst/>
          </a:blip>
          <a:srcRect l="15000" t="10464" r="17541" b="7685"/>
          <a:stretch>
            <a:fillRect/>
          </a:stretch>
        </p:blipFill>
        <p:spPr>
          <a:xfrm>
            <a:off x="14775397" y="839453"/>
            <a:ext cx="6884031" cy="125290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TC лосс"/>
          <p:cNvSpPr txBox="1"/>
          <p:nvPr>
            <p:ph type="title"/>
          </p:nvPr>
        </p:nvSpPr>
        <p:spPr>
          <a:xfrm>
            <a:off x="1206500" y="952256"/>
            <a:ext cx="5694510" cy="1433286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sp>
        <p:nvSpPr>
          <p:cNvPr id="489" name="вероятности символов на фреймах"/>
          <p:cNvSpPr txBox="1"/>
          <p:nvPr/>
        </p:nvSpPr>
        <p:spPr>
          <a:xfrm>
            <a:off x="3170681" y="12575212"/>
            <a:ext cx="528767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вероятности символов на фреймах </a:t>
            </a:r>
          </a:p>
        </p:txBody>
      </p:sp>
      <p:sp>
        <p:nvSpPr>
          <p:cNvPr id="490" name="Line"/>
          <p:cNvSpPr/>
          <p:nvPr/>
        </p:nvSpPr>
        <p:spPr>
          <a:xfrm flipV="1">
            <a:off x="5814516" y="4355016"/>
            <a:ext cx="1" cy="2667926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91" name="Line"/>
          <p:cNvSpPr/>
          <p:nvPr/>
        </p:nvSpPr>
        <p:spPr>
          <a:xfrm flipV="1">
            <a:off x="5814516" y="8250360"/>
            <a:ext cx="1" cy="285802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92" name="Line"/>
          <p:cNvSpPr/>
          <p:nvPr/>
        </p:nvSpPr>
        <p:spPr>
          <a:xfrm flipV="1">
            <a:off x="7554917" y="8250360"/>
            <a:ext cx="1" cy="285802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93" name="Line"/>
          <p:cNvSpPr/>
          <p:nvPr/>
        </p:nvSpPr>
        <p:spPr>
          <a:xfrm flipV="1">
            <a:off x="7554917" y="4355016"/>
            <a:ext cx="1" cy="2667926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494" name="_ (2).png" descr="_ (2).png"/>
          <p:cNvPicPr>
            <a:picLocks noChangeAspect="0"/>
          </p:cNvPicPr>
          <p:nvPr/>
        </p:nvPicPr>
        <p:blipFill>
          <a:blip r:embed="rId2">
            <a:extLst/>
          </a:blip>
          <a:srcRect l="12512" t="48757" r="9985" b="47754"/>
          <a:stretch>
            <a:fillRect/>
          </a:stretch>
        </p:blipFill>
        <p:spPr>
          <a:xfrm>
            <a:off x="2687167" y="2979819"/>
            <a:ext cx="6685214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_ (2).png" descr="_ (2).png"/>
          <p:cNvPicPr>
            <a:picLocks noChangeAspect="0"/>
          </p:cNvPicPr>
          <p:nvPr/>
        </p:nvPicPr>
        <p:blipFill>
          <a:blip r:embed="rId2">
            <a:extLst/>
          </a:blip>
          <a:srcRect l="12512" t="48757" r="9985" b="47754"/>
          <a:stretch>
            <a:fillRect/>
          </a:stretch>
        </p:blipFill>
        <p:spPr>
          <a:xfrm>
            <a:off x="2687167" y="12001382"/>
            <a:ext cx="6685214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п.png" descr="п.png"/>
          <p:cNvPicPr>
            <a:picLocks noChangeAspect="0"/>
          </p:cNvPicPr>
          <p:nvPr/>
        </p:nvPicPr>
        <p:blipFill>
          <a:blip r:embed="rId3">
            <a:extLst/>
          </a:blip>
          <a:srcRect l="12498" t="48743" r="9971" b="47772"/>
          <a:stretch>
            <a:fillRect/>
          </a:stretch>
        </p:blipFill>
        <p:spPr>
          <a:xfrm>
            <a:off x="2687167" y="3595256"/>
            <a:ext cx="6685204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7" name="с.png" descr="с.png"/>
          <p:cNvPicPr>
            <a:picLocks noChangeAspect="0"/>
          </p:cNvPicPr>
          <p:nvPr/>
        </p:nvPicPr>
        <p:blipFill>
          <a:blip r:embed="rId4">
            <a:extLst/>
          </a:blip>
          <a:srcRect l="12552" t="48748" r="9999" b="47733"/>
          <a:stretch>
            <a:fillRect/>
          </a:stretch>
        </p:blipFill>
        <p:spPr>
          <a:xfrm>
            <a:off x="2687168" y="11491407"/>
            <a:ext cx="6685270" cy="29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8" name="т.png" descr="т.png"/>
          <p:cNvPicPr>
            <a:picLocks noChangeAspect="0"/>
          </p:cNvPicPr>
          <p:nvPr/>
        </p:nvPicPr>
        <p:blipFill>
          <a:blip r:embed="rId5">
            <a:extLst/>
          </a:blip>
          <a:srcRect l="12542" t="48725" r="9900" b="47702"/>
          <a:stretch>
            <a:fillRect/>
          </a:stretch>
        </p:blipFill>
        <p:spPr>
          <a:xfrm>
            <a:off x="2687168" y="7490601"/>
            <a:ext cx="6685356" cy="292101"/>
          </a:xfrm>
          <a:prstGeom prst="rect">
            <a:avLst/>
          </a:prstGeom>
          <a:ln w="12700">
            <a:miter lim="400000"/>
          </a:ln>
        </p:spPr>
      </p:pic>
      <p:sp>
        <p:nvSpPr>
          <p:cNvPr id="499" name="Line"/>
          <p:cNvSpPr/>
          <p:nvPr/>
        </p:nvSpPr>
        <p:spPr>
          <a:xfrm>
            <a:off x="11319539" y="7636650"/>
            <a:ext cx="1744922" cy="1"/>
          </a:xfrm>
          <a:prstGeom prst="line">
            <a:avLst/>
          </a:prstGeom>
          <a:ln w="190500">
            <a:solidFill>
              <a:schemeClr val="accent1">
                <a:lumOff val="-13575"/>
              </a:schemeClr>
            </a:solidFill>
            <a:miter lim="400000"/>
            <a:headEnd type="stealth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00" name="Line"/>
          <p:cNvSpPr/>
          <p:nvPr/>
        </p:nvSpPr>
        <p:spPr>
          <a:xfrm flipV="1">
            <a:off x="4074115" y="4355016"/>
            <a:ext cx="1" cy="2667926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01" name="Line"/>
          <p:cNvSpPr/>
          <p:nvPr/>
        </p:nvSpPr>
        <p:spPr>
          <a:xfrm flipV="1">
            <a:off x="4074115" y="8250360"/>
            <a:ext cx="1" cy="2858021"/>
          </a:xfrm>
          <a:prstGeom prst="line">
            <a:avLst/>
          </a:prstGeom>
          <a:ln w="381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02" name="Mодель:…"/>
          <p:cNvSpPr txBox="1"/>
          <p:nvPr/>
        </p:nvSpPr>
        <p:spPr>
          <a:xfrm>
            <a:off x="10456878" y="12206912"/>
            <a:ext cx="3813963" cy="119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i="1">
                <a:solidFill>
                  <a:srgbClr val="000000"/>
                </a:solidFill>
              </a:defRPr>
            </a:pPr>
            <a:r>
              <a:t>Mодель: </a:t>
            </a:r>
          </a:p>
          <a:p>
            <a:pPr algn="l">
              <a:defRPr i="1">
                <a:solidFill>
                  <a:srgbClr val="000000"/>
                </a:solidFill>
              </a:defRPr>
            </a:pPr>
            <a:r>
              <a:t>stt_ru_conformer_ctc_large</a:t>
            </a:r>
          </a:p>
        </p:txBody>
      </p:sp>
      <p:pic>
        <p:nvPicPr>
          <p:cNvPr id="503" name="probs_ctc (1).png" descr="probs_ctc (1).png"/>
          <p:cNvPicPr>
            <a:picLocks noChangeAspect="1"/>
          </p:cNvPicPr>
          <p:nvPr/>
        </p:nvPicPr>
        <p:blipFill>
          <a:blip r:embed="rId6">
            <a:extLst/>
          </a:blip>
          <a:srcRect l="15393" t="10445" r="17496" b="7799"/>
          <a:stretch>
            <a:fillRect/>
          </a:stretch>
        </p:blipFill>
        <p:spPr>
          <a:xfrm>
            <a:off x="14808200" y="850899"/>
            <a:ext cx="6883401" cy="125783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CTC лосс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pic>
        <p:nvPicPr>
          <p:cNvPr id="506" name="Screenshot 2025-10-17 at 18.54.19.png" descr="Screenshot 2025-10-17 at 18.54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8811" y="5119157"/>
            <a:ext cx="16986378" cy="3477685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Rectangle"/>
          <p:cNvSpPr/>
          <p:nvPr/>
        </p:nvSpPr>
        <p:spPr>
          <a:xfrm>
            <a:off x="16150460" y="5989957"/>
            <a:ext cx="4014323" cy="1623989"/>
          </a:xfrm>
          <a:prstGeom prst="rect">
            <a:avLst/>
          </a:prstGeom>
          <a:ln w="1143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TC лосс"/>
          <p:cNvSpPr txBox="1"/>
          <p:nvPr>
            <p:ph type="title"/>
          </p:nvPr>
        </p:nvSpPr>
        <p:spPr>
          <a:xfrm>
            <a:off x="1206500" y="952256"/>
            <a:ext cx="5694510" cy="1433286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pic>
        <p:nvPicPr>
          <p:cNvPr id="510" name="probs_ctc (1).png" descr="probs_ctc (1).png"/>
          <p:cNvPicPr>
            <a:picLocks noChangeAspect="1"/>
          </p:cNvPicPr>
          <p:nvPr/>
        </p:nvPicPr>
        <p:blipFill>
          <a:blip r:embed="rId2">
            <a:extLst/>
          </a:blip>
          <a:srcRect l="15393" t="10445" r="17496" b="7799"/>
          <a:stretch>
            <a:fillRect/>
          </a:stretch>
        </p:blipFill>
        <p:spPr>
          <a:xfrm>
            <a:off x="8679656" y="439935"/>
            <a:ext cx="7024549" cy="12836276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Mодель: stt_ru_conformer_ctc_large"/>
          <p:cNvSpPr txBox="1"/>
          <p:nvPr/>
        </p:nvSpPr>
        <p:spPr>
          <a:xfrm>
            <a:off x="18845542" y="12141451"/>
            <a:ext cx="5087723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i="1">
                <a:solidFill>
                  <a:srgbClr val="000000"/>
                </a:solidFill>
              </a:defRPr>
            </a:lvl1pPr>
          </a:lstStyle>
          <a:p>
            <a:pPr/>
            <a:r>
              <a:t>Mодель: stt_ru_conformer_ctc_large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TC лосс"/>
          <p:cNvSpPr txBox="1"/>
          <p:nvPr>
            <p:ph type="title"/>
          </p:nvPr>
        </p:nvSpPr>
        <p:spPr>
          <a:xfrm>
            <a:off x="1206500" y="952256"/>
            <a:ext cx="5694510" cy="1433286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pic>
        <p:nvPicPr>
          <p:cNvPr id="514" name="probs_ctc (1).png" descr="probs_ctc (1).png"/>
          <p:cNvPicPr>
            <a:picLocks noChangeAspect="1"/>
          </p:cNvPicPr>
          <p:nvPr/>
        </p:nvPicPr>
        <p:blipFill>
          <a:blip r:embed="rId2">
            <a:extLst/>
          </a:blip>
          <a:srcRect l="15393" t="10445" r="17496" b="7799"/>
          <a:stretch>
            <a:fillRect/>
          </a:stretch>
        </p:blipFill>
        <p:spPr>
          <a:xfrm>
            <a:off x="8679656" y="439935"/>
            <a:ext cx="7024549" cy="12836276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Mодель: stt_ru_conformer_ctc_large"/>
          <p:cNvSpPr txBox="1"/>
          <p:nvPr/>
        </p:nvSpPr>
        <p:spPr>
          <a:xfrm>
            <a:off x="18845542" y="12141451"/>
            <a:ext cx="5087723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i="1">
                <a:solidFill>
                  <a:srgbClr val="000000"/>
                </a:solidFill>
              </a:defRPr>
            </a:lvl1pPr>
          </a:lstStyle>
          <a:p>
            <a:pPr/>
            <a:r>
              <a:t>Mодель: stt_ru_conformer_ctc_large</a:t>
            </a:r>
          </a:p>
        </p:txBody>
      </p:sp>
      <p:sp>
        <p:nvSpPr>
          <p:cNvPr id="516" name="Rectangle"/>
          <p:cNvSpPr/>
          <p:nvPr/>
        </p:nvSpPr>
        <p:spPr>
          <a:xfrm>
            <a:off x="12715292" y="340020"/>
            <a:ext cx="401454" cy="12721829"/>
          </a:xfrm>
          <a:prstGeom prst="rect">
            <a:avLst/>
          </a:prstGeom>
          <a:ln w="1143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CTC лосс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pic>
        <p:nvPicPr>
          <p:cNvPr id="519" name="Screenshot 2025-10-17 at 18.54.19.png" descr="Screenshot 2025-10-17 at 18.54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8811" y="5119157"/>
            <a:ext cx="16986378" cy="3477685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Rectangle"/>
          <p:cNvSpPr/>
          <p:nvPr/>
        </p:nvSpPr>
        <p:spPr>
          <a:xfrm>
            <a:off x="14720878" y="5255541"/>
            <a:ext cx="5443906" cy="3204917"/>
          </a:xfrm>
          <a:prstGeom prst="rect">
            <a:avLst/>
          </a:prstGeom>
          <a:ln w="1143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TC лосс"/>
          <p:cNvSpPr txBox="1"/>
          <p:nvPr>
            <p:ph type="title"/>
          </p:nvPr>
        </p:nvSpPr>
        <p:spPr>
          <a:xfrm>
            <a:off x="1206500" y="952256"/>
            <a:ext cx="5694510" cy="1433286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pic>
        <p:nvPicPr>
          <p:cNvPr id="523" name="probs_ctc (1).png" descr="probs_ctc (1).png"/>
          <p:cNvPicPr>
            <a:picLocks noChangeAspect="1"/>
          </p:cNvPicPr>
          <p:nvPr/>
        </p:nvPicPr>
        <p:blipFill>
          <a:blip r:embed="rId2">
            <a:extLst/>
          </a:blip>
          <a:srcRect l="15393" t="10445" r="17496" b="7799"/>
          <a:stretch>
            <a:fillRect/>
          </a:stretch>
        </p:blipFill>
        <p:spPr>
          <a:xfrm>
            <a:off x="8679656" y="439935"/>
            <a:ext cx="7024549" cy="12836276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Mодель: stt_ru_conformer_ctc_large"/>
          <p:cNvSpPr txBox="1"/>
          <p:nvPr/>
        </p:nvSpPr>
        <p:spPr>
          <a:xfrm>
            <a:off x="18845542" y="12141451"/>
            <a:ext cx="5087723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i="1">
                <a:solidFill>
                  <a:srgbClr val="000000"/>
                </a:solidFill>
              </a:defRPr>
            </a:lvl1pPr>
          </a:lstStyle>
          <a:p>
            <a:pPr/>
            <a:r>
              <a:t>Mодель: stt_ru_conformer_ctc_large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TC лосс"/>
          <p:cNvSpPr txBox="1"/>
          <p:nvPr>
            <p:ph type="title"/>
          </p:nvPr>
        </p:nvSpPr>
        <p:spPr>
          <a:xfrm>
            <a:off x="1206500" y="952256"/>
            <a:ext cx="5694510" cy="1433286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sp>
        <p:nvSpPr>
          <p:cNvPr id="527" name="Mодель: stt_ru_conformer_ctc_large"/>
          <p:cNvSpPr txBox="1"/>
          <p:nvPr/>
        </p:nvSpPr>
        <p:spPr>
          <a:xfrm>
            <a:off x="18845542" y="12141451"/>
            <a:ext cx="5087723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i="1">
                <a:solidFill>
                  <a:srgbClr val="000000"/>
                </a:solidFill>
              </a:defRPr>
            </a:lvl1pPr>
          </a:lstStyle>
          <a:p>
            <a:pPr/>
            <a:r>
              <a:t>Mодель: stt_ru_conformer_ctc_large</a:t>
            </a:r>
          </a:p>
        </p:txBody>
      </p:sp>
      <p:pic>
        <p:nvPicPr>
          <p:cNvPr id="528" name="probs_ctc (1).png" descr="probs_ctc (1).png"/>
          <p:cNvPicPr>
            <a:picLocks noChangeAspect="1"/>
          </p:cNvPicPr>
          <p:nvPr/>
        </p:nvPicPr>
        <p:blipFill>
          <a:blip r:embed="rId2">
            <a:extLst/>
          </a:blip>
          <a:srcRect l="15393" t="10445" r="17496" b="7799"/>
          <a:stretch>
            <a:fillRect/>
          </a:stretch>
        </p:blipFill>
        <p:spPr>
          <a:xfrm>
            <a:off x="8679656" y="439935"/>
            <a:ext cx="7024549" cy="12836276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Rectangle"/>
          <p:cNvSpPr/>
          <p:nvPr/>
        </p:nvSpPr>
        <p:spPr>
          <a:xfrm>
            <a:off x="9019703" y="12471865"/>
            <a:ext cx="6775984" cy="515239"/>
          </a:xfrm>
          <a:prstGeom prst="rect">
            <a:avLst/>
          </a:prstGeom>
          <a:ln w="1143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0" name="Line"/>
          <p:cNvSpPr/>
          <p:nvPr/>
        </p:nvSpPr>
        <p:spPr>
          <a:xfrm flipV="1">
            <a:off x="15822422" y="10340953"/>
            <a:ext cx="1607355" cy="2132717"/>
          </a:xfrm>
          <a:prstGeom prst="lin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31" name="p(&lt;blank token&gt;)"/>
          <p:cNvSpPr txBox="1"/>
          <p:nvPr/>
        </p:nvSpPr>
        <p:spPr>
          <a:xfrm>
            <a:off x="16127391" y="9573740"/>
            <a:ext cx="3551073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p(&lt;blank token&gt;)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Типы ошибо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Типы ошибок</a:t>
            </a:r>
          </a:p>
        </p:txBody>
      </p:sp>
      <p:sp>
        <p:nvSpPr>
          <p:cNvPr id="171" name="Референс…"/>
          <p:cNvSpPr txBox="1"/>
          <p:nvPr/>
        </p:nvSpPr>
        <p:spPr>
          <a:xfrm>
            <a:off x="1519747" y="3527989"/>
            <a:ext cx="3598775" cy="7323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>
                <a:solidFill>
                  <a:srgbClr val="000000"/>
                </a:solidFill>
              </a:defRPr>
            </a:pPr>
            <a:r>
              <a:t>Референс</a:t>
            </a: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chemeClr val="accent4">
                    <a:hueOff val="-1247790"/>
                    <a:lumOff val="-12326"/>
                  </a:schemeClr>
                </a:solidFill>
              </a:defRPr>
            </a:pPr>
            <a:r>
              <a:t>Замена</a:t>
            </a: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Удаление</a:t>
            </a: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chemeClr val="accent1">
                    <a:lumOff val="-13575"/>
                  </a:schemeClr>
                </a:solidFill>
              </a:defRPr>
            </a:pPr>
            <a:r>
              <a:t>Добавление</a:t>
            </a:r>
          </a:p>
        </p:txBody>
      </p:sp>
      <p:sp>
        <p:nvSpPr>
          <p:cNvPr id="172" name="Терминология:…"/>
          <p:cNvSpPr txBox="1"/>
          <p:nvPr/>
        </p:nvSpPr>
        <p:spPr>
          <a:xfrm>
            <a:off x="1523187" y="11649243"/>
            <a:ext cx="5081626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i="1">
                <a:solidFill>
                  <a:srgbClr val="000000"/>
                </a:solidFill>
              </a:defRPr>
            </a:pPr>
            <a:r>
              <a:t>Терминология: </a:t>
            </a:r>
          </a:p>
          <a:p>
            <a:pPr algn="l">
              <a:defRPr i="1">
                <a:solidFill>
                  <a:srgbClr val="000000"/>
                </a:solidFill>
              </a:defRPr>
            </a:pPr>
            <a:r>
              <a:t>референс - эталонный текст</a:t>
            </a:r>
          </a:p>
          <a:p>
            <a:pPr algn="l">
              <a:defRPr i="1">
                <a:solidFill>
                  <a:srgbClr val="000000"/>
                </a:solidFill>
              </a:defRPr>
            </a:pPr>
            <a:r>
              <a:t>гипотеза - распознанный моделью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CTC лосс"/>
          <p:cNvSpPr txBox="1"/>
          <p:nvPr>
            <p:ph type="title"/>
          </p:nvPr>
        </p:nvSpPr>
        <p:spPr>
          <a:xfrm>
            <a:off x="1206500" y="952256"/>
            <a:ext cx="5694510" cy="1433286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sp>
        <p:nvSpPr>
          <p:cNvPr id="534" name="Mодель: stt_ru_conformer_ctc_large"/>
          <p:cNvSpPr txBox="1"/>
          <p:nvPr/>
        </p:nvSpPr>
        <p:spPr>
          <a:xfrm>
            <a:off x="18845542" y="12141451"/>
            <a:ext cx="5087723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i="1">
                <a:solidFill>
                  <a:srgbClr val="000000"/>
                </a:solidFill>
              </a:defRPr>
            </a:lvl1pPr>
          </a:lstStyle>
          <a:p>
            <a:pPr/>
            <a:r>
              <a:t>Mодель: stt_ru_conformer_ctc_large</a:t>
            </a:r>
          </a:p>
        </p:txBody>
      </p:sp>
      <p:pic>
        <p:nvPicPr>
          <p:cNvPr id="535" name="probs_ctc (1).png" descr="probs_ctc (1).png"/>
          <p:cNvPicPr>
            <a:picLocks noChangeAspect="1"/>
          </p:cNvPicPr>
          <p:nvPr/>
        </p:nvPicPr>
        <p:blipFill>
          <a:blip r:embed="rId2">
            <a:extLst/>
          </a:blip>
          <a:srcRect l="15393" t="10445" r="17496" b="7799"/>
          <a:stretch>
            <a:fillRect/>
          </a:stretch>
        </p:blipFill>
        <p:spPr>
          <a:xfrm>
            <a:off x="8679656" y="439935"/>
            <a:ext cx="7024549" cy="12836276"/>
          </a:xfrm>
          <a:prstGeom prst="rect">
            <a:avLst/>
          </a:prstGeom>
          <a:ln w="12700">
            <a:miter lim="400000"/>
          </a:ln>
        </p:spPr>
      </p:pic>
      <p:sp>
        <p:nvSpPr>
          <p:cNvPr id="536" name="Square"/>
          <p:cNvSpPr/>
          <p:nvPr/>
        </p:nvSpPr>
        <p:spPr>
          <a:xfrm>
            <a:off x="11348753" y="10102185"/>
            <a:ext cx="515957" cy="520600"/>
          </a:xfrm>
          <a:prstGeom prst="rect">
            <a:avLst/>
          </a:prstGeom>
          <a:ln w="1143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37" name="Line"/>
          <p:cNvSpPr/>
          <p:nvPr/>
        </p:nvSpPr>
        <p:spPr>
          <a:xfrm flipH="1" flipV="1">
            <a:off x="1315201" y="4908164"/>
            <a:ext cx="10015566" cy="5413551"/>
          </a:xfrm>
          <a:prstGeom prst="lin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38" name="p(_при)"/>
          <p:cNvSpPr txBox="1"/>
          <p:nvPr/>
        </p:nvSpPr>
        <p:spPr>
          <a:xfrm>
            <a:off x="365405" y="4179387"/>
            <a:ext cx="1632205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p(_при)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CTC лосс"/>
          <p:cNvSpPr txBox="1"/>
          <p:nvPr>
            <p:ph type="title"/>
          </p:nvPr>
        </p:nvSpPr>
        <p:spPr>
          <a:xfrm>
            <a:off x="1206500" y="952256"/>
            <a:ext cx="5694510" cy="1433286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sp>
        <p:nvSpPr>
          <p:cNvPr id="541" name="Mодель: stt_ru_conformer_ctc_large"/>
          <p:cNvSpPr txBox="1"/>
          <p:nvPr/>
        </p:nvSpPr>
        <p:spPr>
          <a:xfrm>
            <a:off x="18845542" y="12141451"/>
            <a:ext cx="5087723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i="1">
                <a:solidFill>
                  <a:srgbClr val="000000"/>
                </a:solidFill>
              </a:defRPr>
            </a:lvl1pPr>
          </a:lstStyle>
          <a:p>
            <a:pPr/>
            <a:r>
              <a:t>Mодель: stt_ru_conformer_ctc_large</a:t>
            </a:r>
          </a:p>
        </p:txBody>
      </p:sp>
      <p:pic>
        <p:nvPicPr>
          <p:cNvPr id="542" name="probs_ctc (1).png" descr="probs_ctc (1).png"/>
          <p:cNvPicPr>
            <a:picLocks noChangeAspect="1"/>
          </p:cNvPicPr>
          <p:nvPr/>
        </p:nvPicPr>
        <p:blipFill>
          <a:blip r:embed="rId2">
            <a:extLst/>
          </a:blip>
          <a:srcRect l="15393" t="10445" r="17496" b="7799"/>
          <a:stretch>
            <a:fillRect/>
          </a:stretch>
        </p:blipFill>
        <p:spPr>
          <a:xfrm>
            <a:off x="8679656" y="439935"/>
            <a:ext cx="7024549" cy="12836276"/>
          </a:xfrm>
          <a:prstGeom prst="rect">
            <a:avLst/>
          </a:prstGeom>
          <a:ln w="12700">
            <a:miter lim="400000"/>
          </a:ln>
        </p:spPr>
      </p:pic>
      <p:sp>
        <p:nvSpPr>
          <p:cNvPr id="543" name="p(_при)"/>
          <p:cNvSpPr txBox="1"/>
          <p:nvPr/>
        </p:nvSpPr>
        <p:spPr>
          <a:xfrm>
            <a:off x="365405" y="4179387"/>
            <a:ext cx="1632205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p(_при)</a:t>
            </a:r>
          </a:p>
        </p:txBody>
      </p:sp>
      <p:sp>
        <p:nvSpPr>
          <p:cNvPr id="544" name="Square"/>
          <p:cNvSpPr/>
          <p:nvPr/>
        </p:nvSpPr>
        <p:spPr>
          <a:xfrm>
            <a:off x="11798214" y="5797885"/>
            <a:ext cx="515958" cy="520599"/>
          </a:xfrm>
          <a:prstGeom prst="rect">
            <a:avLst/>
          </a:prstGeom>
          <a:ln w="1143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45" name="Line"/>
          <p:cNvSpPr/>
          <p:nvPr/>
        </p:nvSpPr>
        <p:spPr>
          <a:xfrm flipH="1" flipV="1">
            <a:off x="3636386" y="4703035"/>
            <a:ext cx="8155609" cy="1318977"/>
          </a:xfrm>
          <a:prstGeom prst="lin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46" name="p(ве)"/>
          <p:cNvSpPr txBox="1"/>
          <p:nvPr/>
        </p:nvSpPr>
        <p:spPr>
          <a:xfrm>
            <a:off x="2409956" y="4179387"/>
            <a:ext cx="1114655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p(ве)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TC лосс"/>
          <p:cNvSpPr txBox="1"/>
          <p:nvPr>
            <p:ph type="title"/>
          </p:nvPr>
        </p:nvSpPr>
        <p:spPr>
          <a:xfrm>
            <a:off x="1206500" y="952256"/>
            <a:ext cx="5694510" cy="1433286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sp>
        <p:nvSpPr>
          <p:cNvPr id="549" name="Mодель: stt_ru_conformer_ctc_large"/>
          <p:cNvSpPr txBox="1"/>
          <p:nvPr/>
        </p:nvSpPr>
        <p:spPr>
          <a:xfrm>
            <a:off x="18845542" y="12141451"/>
            <a:ext cx="5087723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i="1">
                <a:solidFill>
                  <a:srgbClr val="000000"/>
                </a:solidFill>
              </a:defRPr>
            </a:lvl1pPr>
          </a:lstStyle>
          <a:p>
            <a:pPr/>
            <a:r>
              <a:t>Mодель: stt_ru_conformer_ctc_large</a:t>
            </a:r>
          </a:p>
        </p:txBody>
      </p:sp>
      <p:pic>
        <p:nvPicPr>
          <p:cNvPr id="550" name="probs_ctc (1).png" descr="probs_ctc (1).png"/>
          <p:cNvPicPr>
            <a:picLocks noChangeAspect="1"/>
          </p:cNvPicPr>
          <p:nvPr/>
        </p:nvPicPr>
        <p:blipFill>
          <a:blip r:embed="rId2">
            <a:extLst/>
          </a:blip>
          <a:srcRect l="15393" t="10445" r="17496" b="7799"/>
          <a:stretch>
            <a:fillRect/>
          </a:stretch>
        </p:blipFill>
        <p:spPr>
          <a:xfrm>
            <a:off x="8679656" y="439935"/>
            <a:ext cx="7024549" cy="12836276"/>
          </a:xfrm>
          <a:prstGeom prst="rect">
            <a:avLst/>
          </a:prstGeom>
          <a:ln w="12700">
            <a:miter lim="400000"/>
          </a:ln>
        </p:spPr>
      </p:pic>
      <p:sp>
        <p:nvSpPr>
          <p:cNvPr id="551" name="p(_при)"/>
          <p:cNvSpPr txBox="1"/>
          <p:nvPr/>
        </p:nvSpPr>
        <p:spPr>
          <a:xfrm>
            <a:off x="365405" y="4179387"/>
            <a:ext cx="1632205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p(_при)</a:t>
            </a:r>
          </a:p>
        </p:txBody>
      </p:sp>
      <p:sp>
        <p:nvSpPr>
          <p:cNvPr id="552" name="p(ве)"/>
          <p:cNvSpPr txBox="1"/>
          <p:nvPr/>
        </p:nvSpPr>
        <p:spPr>
          <a:xfrm>
            <a:off x="2409956" y="4179387"/>
            <a:ext cx="1114655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p(ве)</a:t>
            </a:r>
          </a:p>
        </p:txBody>
      </p:sp>
      <p:sp>
        <p:nvSpPr>
          <p:cNvPr id="553" name="Square"/>
          <p:cNvSpPr/>
          <p:nvPr/>
        </p:nvSpPr>
        <p:spPr>
          <a:xfrm>
            <a:off x="12175842" y="917953"/>
            <a:ext cx="515958" cy="520599"/>
          </a:xfrm>
          <a:prstGeom prst="rect">
            <a:avLst/>
          </a:prstGeom>
          <a:ln w="1143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54" name="Line"/>
          <p:cNvSpPr/>
          <p:nvPr/>
        </p:nvSpPr>
        <p:spPr>
          <a:xfrm flipH="1">
            <a:off x="4607242" y="1151272"/>
            <a:ext cx="7579644" cy="3128277"/>
          </a:xfrm>
          <a:prstGeom prst="lin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55" name="p(т)"/>
          <p:cNvSpPr txBox="1"/>
          <p:nvPr/>
        </p:nvSpPr>
        <p:spPr>
          <a:xfrm>
            <a:off x="3936956" y="4179387"/>
            <a:ext cx="833934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p(т)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TC лосс"/>
          <p:cNvSpPr txBox="1"/>
          <p:nvPr>
            <p:ph type="title"/>
          </p:nvPr>
        </p:nvSpPr>
        <p:spPr>
          <a:xfrm>
            <a:off x="1206500" y="952256"/>
            <a:ext cx="5694510" cy="1433286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sp>
        <p:nvSpPr>
          <p:cNvPr id="558" name="Mодель: stt_ru_conformer_ctc_large"/>
          <p:cNvSpPr txBox="1"/>
          <p:nvPr/>
        </p:nvSpPr>
        <p:spPr>
          <a:xfrm>
            <a:off x="18845542" y="12141451"/>
            <a:ext cx="5087723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i="1">
                <a:solidFill>
                  <a:srgbClr val="000000"/>
                </a:solidFill>
              </a:defRPr>
            </a:lvl1pPr>
          </a:lstStyle>
          <a:p>
            <a:pPr/>
            <a:r>
              <a:t>Mодель: stt_ru_conformer_ctc_large</a:t>
            </a:r>
          </a:p>
        </p:txBody>
      </p:sp>
      <p:pic>
        <p:nvPicPr>
          <p:cNvPr id="559" name="probs_ctc (1).png" descr="probs_ctc (1).png"/>
          <p:cNvPicPr>
            <a:picLocks noChangeAspect="1"/>
          </p:cNvPicPr>
          <p:nvPr/>
        </p:nvPicPr>
        <p:blipFill>
          <a:blip r:embed="rId2">
            <a:extLst/>
          </a:blip>
          <a:srcRect l="15393" t="10445" r="17496" b="7799"/>
          <a:stretch>
            <a:fillRect/>
          </a:stretch>
        </p:blipFill>
        <p:spPr>
          <a:xfrm>
            <a:off x="8679656" y="439935"/>
            <a:ext cx="7024549" cy="12836276"/>
          </a:xfrm>
          <a:prstGeom prst="rect">
            <a:avLst/>
          </a:prstGeom>
          <a:ln w="12700">
            <a:miter lim="400000"/>
          </a:ln>
        </p:spPr>
      </p:pic>
      <p:sp>
        <p:nvSpPr>
          <p:cNvPr id="560" name="p(_при)"/>
          <p:cNvSpPr txBox="1"/>
          <p:nvPr/>
        </p:nvSpPr>
        <p:spPr>
          <a:xfrm>
            <a:off x="365405" y="4179387"/>
            <a:ext cx="1632205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p(_при)</a:t>
            </a:r>
          </a:p>
        </p:txBody>
      </p:sp>
      <p:sp>
        <p:nvSpPr>
          <p:cNvPr id="561" name="p(ве)"/>
          <p:cNvSpPr txBox="1"/>
          <p:nvPr/>
        </p:nvSpPr>
        <p:spPr>
          <a:xfrm>
            <a:off x="2409956" y="4179387"/>
            <a:ext cx="1114655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p(ве)</a:t>
            </a:r>
          </a:p>
        </p:txBody>
      </p:sp>
      <p:sp>
        <p:nvSpPr>
          <p:cNvPr id="562" name="Square"/>
          <p:cNvSpPr/>
          <p:nvPr/>
        </p:nvSpPr>
        <p:spPr>
          <a:xfrm>
            <a:off x="12658442" y="6463619"/>
            <a:ext cx="515957" cy="520600"/>
          </a:xfrm>
          <a:prstGeom prst="rect">
            <a:avLst/>
          </a:prstGeom>
          <a:ln w="114300">
            <a:solidFill>
              <a:schemeClr val="accent4">
                <a:hueOff val="-476017"/>
                <a:lumOff val="-100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3" name="Square"/>
          <p:cNvSpPr/>
          <p:nvPr/>
        </p:nvSpPr>
        <p:spPr>
          <a:xfrm>
            <a:off x="12658442" y="9824886"/>
            <a:ext cx="515957" cy="520599"/>
          </a:xfrm>
          <a:prstGeom prst="rect">
            <a:avLst/>
          </a:prstGeom>
          <a:ln w="114300">
            <a:solidFill>
              <a:schemeClr val="accent4">
                <a:hueOff val="-476017"/>
                <a:lumOff val="-100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64" name="p(т)"/>
          <p:cNvSpPr txBox="1"/>
          <p:nvPr/>
        </p:nvSpPr>
        <p:spPr>
          <a:xfrm>
            <a:off x="3936956" y="4179387"/>
            <a:ext cx="833934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p(т)</a:t>
            </a:r>
          </a:p>
        </p:txBody>
      </p:sp>
      <p:sp>
        <p:nvSpPr>
          <p:cNvPr id="565" name="Line"/>
          <p:cNvSpPr/>
          <p:nvPr/>
        </p:nvSpPr>
        <p:spPr>
          <a:xfrm flipV="1">
            <a:off x="12916420" y="7026348"/>
            <a:ext cx="1" cy="2746556"/>
          </a:xfrm>
          <a:prstGeom prst="line">
            <a:avLst/>
          </a:prstGeom>
          <a:ln w="25400">
            <a:solidFill>
              <a:schemeClr val="accent4">
                <a:hueOff val="-476017"/>
                <a:lumOff val="-10042"/>
              </a:schemeClr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CTC лосс"/>
          <p:cNvSpPr txBox="1"/>
          <p:nvPr>
            <p:ph type="title"/>
          </p:nvPr>
        </p:nvSpPr>
        <p:spPr>
          <a:xfrm>
            <a:off x="1206500" y="952256"/>
            <a:ext cx="5694510" cy="1433286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sp>
        <p:nvSpPr>
          <p:cNvPr id="568" name="Mодель: stt_ru_conformer_ctc_large"/>
          <p:cNvSpPr txBox="1"/>
          <p:nvPr/>
        </p:nvSpPr>
        <p:spPr>
          <a:xfrm>
            <a:off x="18845542" y="12141451"/>
            <a:ext cx="5087723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i="1">
                <a:solidFill>
                  <a:srgbClr val="000000"/>
                </a:solidFill>
              </a:defRPr>
            </a:lvl1pPr>
          </a:lstStyle>
          <a:p>
            <a:pPr/>
            <a:r>
              <a:t>Mодель: stt_ru_conformer_ctc_large</a:t>
            </a:r>
          </a:p>
        </p:txBody>
      </p:sp>
      <p:pic>
        <p:nvPicPr>
          <p:cNvPr id="569" name="probs_ctc (1).png" descr="probs_ctc (1).png"/>
          <p:cNvPicPr>
            <a:picLocks noChangeAspect="1"/>
          </p:cNvPicPr>
          <p:nvPr/>
        </p:nvPicPr>
        <p:blipFill>
          <a:blip r:embed="rId2">
            <a:extLst/>
          </a:blip>
          <a:srcRect l="15393" t="10445" r="17496" b="7799"/>
          <a:stretch>
            <a:fillRect/>
          </a:stretch>
        </p:blipFill>
        <p:spPr>
          <a:xfrm>
            <a:off x="8679656" y="439935"/>
            <a:ext cx="7024549" cy="12836276"/>
          </a:xfrm>
          <a:prstGeom prst="rect">
            <a:avLst/>
          </a:prstGeom>
          <a:ln w="12700">
            <a:miter lim="400000"/>
          </a:ln>
        </p:spPr>
      </p:pic>
      <p:sp>
        <p:nvSpPr>
          <p:cNvPr id="570" name="p(_при)"/>
          <p:cNvSpPr txBox="1"/>
          <p:nvPr/>
        </p:nvSpPr>
        <p:spPr>
          <a:xfrm>
            <a:off x="365405" y="4179387"/>
            <a:ext cx="1632205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p(_при)</a:t>
            </a:r>
          </a:p>
        </p:txBody>
      </p:sp>
      <p:sp>
        <p:nvSpPr>
          <p:cNvPr id="571" name="p(ве)"/>
          <p:cNvSpPr txBox="1"/>
          <p:nvPr/>
        </p:nvSpPr>
        <p:spPr>
          <a:xfrm>
            <a:off x="2409956" y="4179387"/>
            <a:ext cx="1114655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p(ве)</a:t>
            </a:r>
          </a:p>
        </p:txBody>
      </p:sp>
      <p:sp>
        <p:nvSpPr>
          <p:cNvPr id="572" name="p(т)"/>
          <p:cNvSpPr txBox="1"/>
          <p:nvPr/>
        </p:nvSpPr>
        <p:spPr>
          <a:xfrm>
            <a:off x="3936956" y="4179387"/>
            <a:ext cx="833934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p(т)</a:t>
            </a:r>
          </a:p>
        </p:txBody>
      </p:sp>
      <p:sp>
        <p:nvSpPr>
          <p:cNvPr id="573" name="Line"/>
          <p:cNvSpPr/>
          <p:nvPr/>
        </p:nvSpPr>
        <p:spPr>
          <a:xfrm>
            <a:off x="13235559" y="6723919"/>
            <a:ext cx="4858840" cy="1"/>
          </a:xfrm>
          <a:prstGeom prst="line">
            <a:avLst/>
          </a:prstGeom>
          <a:ln w="63500">
            <a:solidFill>
              <a:schemeClr val="accent4">
                <a:hueOff val="-476017"/>
                <a:lumOff val="-100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74" name="Line"/>
          <p:cNvSpPr/>
          <p:nvPr/>
        </p:nvSpPr>
        <p:spPr>
          <a:xfrm>
            <a:off x="13235559" y="10085185"/>
            <a:ext cx="4858839" cy="1"/>
          </a:xfrm>
          <a:prstGeom prst="line">
            <a:avLst/>
          </a:prstGeom>
          <a:ln w="63500">
            <a:solidFill>
              <a:schemeClr val="accent4">
                <a:hueOff val="-476017"/>
                <a:lumOff val="-100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75" name="p(_д)"/>
          <p:cNvSpPr txBox="1"/>
          <p:nvPr/>
        </p:nvSpPr>
        <p:spPr>
          <a:xfrm>
            <a:off x="18249899" y="6406469"/>
            <a:ext cx="1120141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4">
                    <a:hueOff val="-476017"/>
                    <a:lumOff val="-10042"/>
                  </a:schemeClr>
                </a:solidFill>
              </a:defRPr>
            </a:lvl1pPr>
          </a:lstStyle>
          <a:p>
            <a:pPr/>
            <a:r>
              <a:t>p(_д)</a:t>
            </a:r>
          </a:p>
        </p:txBody>
      </p:sp>
      <p:sp>
        <p:nvSpPr>
          <p:cNvPr id="576" name="p(_де)"/>
          <p:cNvSpPr txBox="1"/>
          <p:nvPr/>
        </p:nvSpPr>
        <p:spPr>
          <a:xfrm>
            <a:off x="18254141" y="9767736"/>
            <a:ext cx="1365657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4">
                    <a:hueOff val="-476017"/>
                    <a:lumOff val="-10042"/>
                  </a:schemeClr>
                </a:solidFill>
              </a:defRPr>
            </a:lvl1pPr>
          </a:lstStyle>
          <a:p>
            <a:pPr/>
            <a:r>
              <a:t>p(_де)</a:t>
            </a:r>
          </a:p>
        </p:txBody>
      </p:sp>
      <p:sp>
        <p:nvSpPr>
          <p:cNvPr id="577" name="Square"/>
          <p:cNvSpPr/>
          <p:nvPr/>
        </p:nvSpPr>
        <p:spPr>
          <a:xfrm>
            <a:off x="12658442" y="6463619"/>
            <a:ext cx="515957" cy="520600"/>
          </a:xfrm>
          <a:prstGeom prst="rect">
            <a:avLst/>
          </a:prstGeom>
          <a:ln w="114300">
            <a:solidFill>
              <a:schemeClr val="accent4">
                <a:hueOff val="-476017"/>
                <a:lumOff val="-100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8" name="Square"/>
          <p:cNvSpPr/>
          <p:nvPr/>
        </p:nvSpPr>
        <p:spPr>
          <a:xfrm>
            <a:off x="12658442" y="9824886"/>
            <a:ext cx="515957" cy="520599"/>
          </a:xfrm>
          <a:prstGeom prst="rect">
            <a:avLst/>
          </a:prstGeom>
          <a:ln w="114300">
            <a:solidFill>
              <a:schemeClr val="accent4">
                <a:hueOff val="-476017"/>
                <a:lumOff val="-100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79" name="Line"/>
          <p:cNvSpPr/>
          <p:nvPr/>
        </p:nvSpPr>
        <p:spPr>
          <a:xfrm flipV="1">
            <a:off x="12916420" y="7026348"/>
            <a:ext cx="1" cy="2746556"/>
          </a:xfrm>
          <a:prstGeom prst="line">
            <a:avLst/>
          </a:prstGeom>
          <a:ln w="25400">
            <a:solidFill>
              <a:schemeClr val="accent4">
                <a:hueOff val="-476017"/>
                <a:lumOff val="-10042"/>
              </a:schemeClr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TC лосс"/>
          <p:cNvSpPr txBox="1"/>
          <p:nvPr>
            <p:ph type="title"/>
          </p:nvPr>
        </p:nvSpPr>
        <p:spPr>
          <a:xfrm>
            <a:off x="1206500" y="952256"/>
            <a:ext cx="5694510" cy="1433286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sp>
        <p:nvSpPr>
          <p:cNvPr id="582" name="Mодель: stt_ru_conformer_ctc_large"/>
          <p:cNvSpPr txBox="1"/>
          <p:nvPr/>
        </p:nvSpPr>
        <p:spPr>
          <a:xfrm>
            <a:off x="18845542" y="12141451"/>
            <a:ext cx="5087723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i="1">
                <a:solidFill>
                  <a:srgbClr val="000000"/>
                </a:solidFill>
              </a:defRPr>
            </a:lvl1pPr>
          </a:lstStyle>
          <a:p>
            <a:pPr/>
            <a:r>
              <a:t>Mодель: stt_ru_conformer_ctc_large</a:t>
            </a:r>
          </a:p>
        </p:txBody>
      </p:sp>
      <p:pic>
        <p:nvPicPr>
          <p:cNvPr id="583" name="probs_ctc (1).png" descr="probs_ctc (1).png"/>
          <p:cNvPicPr>
            <a:picLocks noChangeAspect="1"/>
          </p:cNvPicPr>
          <p:nvPr/>
        </p:nvPicPr>
        <p:blipFill>
          <a:blip r:embed="rId2">
            <a:extLst/>
          </a:blip>
          <a:srcRect l="15393" t="10445" r="17496" b="7799"/>
          <a:stretch>
            <a:fillRect/>
          </a:stretch>
        </p:blipFill>
        <p:spPr>
          <a:xfrm>
            <a:off x="8679656" y="439935"/>
            <a:ext cx="7024549" cy="12836276"/>
          </a:xfrm>
          <a:prstGeom prst="rect">
            <a:avLst/>
          </a:prstGeom>
          <a:ln w="12700">
            <a:miter lim="400000"/>
          </a:ln>
        </p:spPr>
      </p:pic>
      <p:sp>
        <p:nvSpPr>
          <p:cNvPr id="584" name="p(_при)"/>
          <p:cNvSpPr txBox="1"/>
          <p:nvPr/>
        </p:nvSpPr>
        <p:spPr>
          <a:xfrm>
            <a:off x="365405" y="4179387"/>
            <a:ext cx="1632205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p(_при)</a:t>
            </a:r>
          </a:p>
        </p:txBody>
      </p:sp>
      <p:sp>
        <p:nvSpPr>
          <p:cNvPr id="585" name="p(ве)"/>
          <p:cNvSpPr txBox="1"/>
          <p:nvPr/>
        </p:nvSpPr>
        <p:spPr>
          <a:xfrm>
            <a:off x="2409956" y="4179387"/>
            <a:ext cx="1114655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p(ве)</a:t>
            </a:r>
          </a:p>
        </p:txBody>
      </p:sp>
      <p:sp>
        <p:nvSpPr>
          <p:cNvPr id="586" name="p(т)"/>
          <p:cNvSpPr txBox="1"/>
          <p:nvPr/>
        </p:nvSpPr>
        <p:spPr>
          <a:xfrm>
            <a:off x="3936956" y="4179387"/>
            <a:ext cx="833934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p(т)</a:t>
            </a:r>
          </a:p>
        </p:txBody>
      </p:sp>
      <p:sp>
        <p:nvSpPr>
          <p:cNvPr id="587" name="Square"/>
          <p:cNvSpPr/>
          <p:nvPr/>
        </p:nvSpPr>
        <p:spPr>
          <a:xfrm>
            <a:off x="12658442" y="6463619"/>
            <a:ext cx="515957" cy="520600"/>
          </a:xfrm>
          <a:prstGeom prst="rect">
            <a:avLst/>
          </a:prstGeom>
          <a:ln w="1143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8" name="Square"/>
          <p:cNvSpPr/>
          <p:nvPr/>
        </p:nvSpPr>
        <p:spPr>
          <a:xfrm>
            <a:off x="12658442" y="9824886"/>
            <a:ext cx="515957" cy="520599"/>
          </a:xfrm>
          <a:prstGeom prst="rect">
            <a:avLst/>
          </a:prstGeom>
          <a:ln w="1143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89" name="Line"/>
          <p:cNvSpPr/>
          <p:nvPr/>
        </p:nvSpPr>
        <p:spPr>
          <a:xfrm flipV="1">
            <a:off x="12916420" y="7026348"/>
            <a:ext cx="1" cy="2746556"/>
          </a:xfrm>
          <a:prstGeom prst="line">
            <a:avLst/>
          </a:prstGeom>
          <a:ln w="25400">
            <a:solidFill>
              <a:schemeClr val="accent4">
                <a:hueOff val="-476017"/>
                <a:lumOff val="-10042"/>
              </a:schemeClr>
            </a:solidFill>
            <a:miter lim="400000"/>
            <a:headEnd type="arrow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90" name="Mодель: stt_ru_conformer_ctc_large"/>
          <p:cNvSpPr txBox="1"/>
          <p:nvPr/>
        </p:nvSpPr>
        <p:spPr>
          <a:xfrm>
            <a:off x="18845542" y="12141451"/>
            <a:ext cx="5087723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i="1">
                <a:solidFill>
                  <a:srgbClr val="000000"/>
                </a:solidFill>
              </a:defRPr>
            </a:lvl1pPr>
          </a:lstStyle>
          <a:p>
            <a:pPr/>
            <a:r>
              <a:t>Mодель: stt_ru_conformer_ctc_large</a:t>
            </a:r>
          </a:p>
        </p:txBody>
      </p:sp>
      <p:sp>
        <p:nvSpPr>
          <p:cNvPr id="591" name="Line"/>
          <p:cNvSpPr/>
          <p:nvPr/>
        </p:nvSpPr>
        <p:spPr>
          <a:xfrm>
            <a:off x="13235559" y="6723919"/>
            <a:ext cx="4858840" cy="1"/>
          </a:xfrm>
          <a:prstGeom prst="lin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92" name="Line"/>
          <p:cNvSpPr/>
          <p:nvPr/>
        </p:nvSpPr>
        <p:spPr>
          <a:xfrm>
            <a:off x="13235559" y="10085185"/>
            <a:ext cx="4858839" cy="1"/>
          </a:xfrm>
          <a:prstGeom prst="line">
            <a:avLst/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593" name="p(_д)"/>
          <p:cNvSpPr txBox="1"/>
          <p:nvPr/>
        </p:nvSpPr>
        <p:spPr>
          <a:xfrm>
            <a:off x="18249899" y="6406469"/>
            <a:ext cx="1120141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3">
                    <a:hueOff val="362282"/>
                    <a:satOff val="31803"/>
                    <a:lumOff val="-18242"/>
                  </a:schemeClr>
                </a:solidFill>
              </a:defRPr>
            </a:lvl1pPr>
          </a:lstStyle>
          <a:p>
            <a:pPr/>
            <a:r>
              <a:t>p(_д)</a:t>
            </a:r>
          </a:p>
        </p:txBody>
      </p:sp>
      <p:sp>
        <p:nvSpPr>
          <p:cNvPr id="594" name="p(_де)"/>
          <p:cNvSpPr txBox="1"/>
          <p:nvPr/>
        </p:nvSpPr>
        <p:spPr>
          <a:xfrm>
            <a:off x="18254141" y="9767736"/>
            <a:ext cx="1365657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p(_де)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TC лосс"/>
          <p:cNvSpPr txBox="1"/>
          <p:nvPr>
            <p:ph type="title"/>
          </p:nvPr>
        </p:nvSpPr>
        <p:spPr>
          <a:xfrm>
            <a:off x="1206500" y="952256"/>
            <a:ext cx="5694510" cy="1433286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sp>
        <p:nvSpPr>
          <p:cNvPr id="597" name="Mодель: stt_ru_conformer_ctc_large"/>
          <p:cNvSpPr txBox="1"/>
          <p:nvPr/>
        </p:nvSpPr>
        <p:spPr>
          <a:xfrm>
            <a:off x="18845542" y="12141451"/>
            <a:ext cx="5087723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i="1">
                <a:solidFill>
                  <a:srgbClr val="000000"/>
                </a:solidFill>
              </a:defRPr>
            </a:lvl1pPr>
          </a:lstStyle>
          <a:p>
            <a:pPr/>
            <a:r>
              <a:t>Mодель: stt_ru_conformer_ctc_large</a:t>
            </a:r>
          </a:p>
        </p:txBody>
      </p:sp>
      <p:pic>
        <p:nvPicPr>
          <p:cNvPr id="598" name="probs_ctc (1).png" descr="probs_ctc (1).png"/>
          <p:cNvPicPr>
            <a:picLocks noChangeAspect="1"/>
          </p:cNvPicPr>
          <p:nvPr/>
        </p:nvPicPr>
        <p:blipFill>
          <a:blip r:embed="rId2">
            <a:extLst/>
          </a:blip>
          <a:srcRect l="15393" t="10445" r="17496" b="7799"/>
          <a:stretch>
            <a:fillRect/>
          </a:stretch>
        </p:blipFill>
        <p:spPr>
          <a:xfrm>
            <a:off x="8679656" y="439935"/>
            <a:ext cx="7024549" cy="12836276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p(_при)"/>
          <p:cNvSpPr txBox="1"/>
          <p:nvPr/>
        </p:nvSpPr>
        <p:spPr>
          <a:xfrm>
            <a:off x="365405" y="4179387"/>
            <a:ext cx="1632205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p(_при)</a:t>
            </a:r>
          </a:p>
        </p:txBody>
      </p:sp>
      <p:sp>
        <p:nvSpPr>
          <p:cNvPr id="600" name="p(ве)"/>
          <p:cNvSpPr txBox="1"/>
          <p:nvPr/>
        </p:nvSpPr>
        <p:spPr>
          <a:xfrm>
            <a:off x="2409956" y="4179387"/>
            <a:ext cx="1114655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p(ве)</a:t>
            </a:r>
          </a:p>
        </p:txBody>
      </p:sp>
      <p:sp>
        <p:nvSpPr>
          <p:cNvPr id="601" name="p(т)"/>
          <p:cNvSpPr txBox="1"/>
          <p:nvPr/>
        </p:nvSpPr>
        <p:spPr>
          <a:xfrm>
            <a:off x="3936956" y="4179387"/>
            <a:ext cx="833934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p(т)</a:t>
            </a:r>
          </a:p>
        </p:txBody>
      </p:sp>
      <p:sp>
        <p:nvSpPr>
          <p:cNvPr id="602" name="Square"/>
          <p:cNvSpPr/>
          <p:nvPr/>
        </p:nvSpPr>
        <p:spPr>
          <a:xfrm>
            <a:off x="12658442" y="6463619"/>
            <a:ext cx="515957" cy="520600"/>
          </a:xfrm>
          <a:prstGeom prst="rect">
            <a:avLst/>
          </a:prstGeom>
          <a:ln w="1143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03" name="Line"/>
          <p:cNvSpPr/>
          <p:nvPr/>
        </p:nvSpPr>
        <p:spPr>
          <a:xfrm flipH="1" flipV="1">
            <a:off x="1564681" y="5374914"/>
            <a:ext cx="11081901" cy="1355475"/>
          </a:xfrm>
          <a:prstGeom prst="lin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04" name="p(_д)"/>
          <p:cNvSpPr txBox="1"/>
          <p:nvPr/>
        </p:nvSpPr>
        <p:spPr>
          <a:xfrm>
            <a:off x="368299" y="4958653"/>
            <a:ext cx="1120141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p(_д)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TC лосс"/>
          <p:cNvSpPr txBox="1"/>
          <p:nvPr>
            <p:ph type="title"/>
          </p:nvPr>
        </p:nvSpPr>
        <p:spPr>
          <a:xfrm>
            <a:off x="1206500" y="952256"/>
            <a:ext cx="5694510" cy="1433286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sp>
        <p:nvSpPr>
          <p:cNvPr id="607" name="Mодель: stt_ru_conformer_ctc_large"/>
          <p:cNvSpPr txBox="1"/>
          <p:nvPr/>
        </p:nvSpPr>
        <p:spPr>
          <a:xfrm>
            <a:off x="18845542" y="12141451"/>
            <a:ext cx="5087723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i="1">
                <a:solidFill>
                  <a:srgbClr val="000000"/>
                </a:solidFill>
              </a:defRPr>
            </a:lvl1pPr>
          </a:lstStyle>
          <a:p>
            <a:pPr/>
            <a:r>
              <a:t>Mодель: stt_ru_conformer_ctc_large</a:t>
            </a:r>
          </a:p>
        </p:txBody>
      </p:sp>
      <p:pic>
        <p:nvPicPr>
          <p:cNvPr id="608" name="probs_ctc (1).png" descr="probs_ctc (1).png"/>
          <p:cNvPicPr>
            <a:picLocks noChangeAspect="1"/>
          </p:cNvPicPr>
          <p:nvPr/>
        </p:nvPicPr>
        <p:blipFill>
          <a:blip r:embed="rId2">
            <a:extLst/>
          </a:blip>
          <a:srcRect l="15393" t="10445" r="17496" b="7799"/>
          <a:stretch>
            <a:fillRect/>
          </a:stretch>
        </p:blipFill>
        <p:spPr>
          <a:xfrm>
            <a:off x="8679656" y="439935"/>
            <a:ext cx="7024549" cy="12836276"/>
          </a:xfrm>
          <a:prstGeom prst="rect">
            <a:avLst/>
          </a:prstGeom>
          <a:ln w="12700">
            <a:miter lim="400000"/>
          </a:ln>
        </p:spPr>
      </p:pic>
      <p:sp>
        <p:nvSpPr>
          <p:cNvPr id="609" name="p(_при)"/>
          <p:cNvSpPr txBox="1"/>
          <p:nvPr/>
        </p:nvSpPr>
        <p:spPr>
          <a:xfrm>
            <a:off x="365405" y="4179387"/>
            <a:ext cx="1632205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p(_при)</a:t>
            </a:r>
          </a:p>
        </p:txBody>
      </p:sp>
      <p:sp>
        <p:nvSpPr>
          <p:cNvPr id="610" name="p(ве)"/>
          <p:cNvSpPr txBox="1"/>
          <p:nvPr/>
        </p:nvSpPr>
        <p:spPr>
          <a:xfrm>
            <a:off x="2409956" y="4179387"/>
            <a:ext cx="1114655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p(ве)</a:t>
            </a:r>
          </a:p>
        </p:txBody>
      </p:sp>
      <p:sp>
        <p:nvSpPr>
          <p:cNvPr id="611" name="Square"/>
          <p:cNvSpPr/>
          <p:nvPr/>
        </p:nvSpPr>
        <p:spPr>
          <a:xfrm>
            <a:off x="13115642" y="1773086"/>
            <a:ext cx="515958" cy="520599"/>
          </a:xfrm>
          <a:prstGeom prst="rect">
            <a:avLst/>
          </a:prstGeom>
          <a:ln w="1143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12" name="p(т)"/>
          <p:cNvSpPr txBox="1"/>
          <p:nvPr/>
        </p:nvSpPr>
        <p:spPr>
          <a:xfrm>
            <a:off x="3936956" y="4179387"/>
            <a:ext cx="833934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p(т)</a:t>
            </a:r>
          </a:p>
        </p:txBody>
      </p:sp>
      <p:sp>
        <p:nvSpPr>
          <p:cNvPr id="613" name="p(_д)"/>
          <p:cNvSpPr txBox="1"/>
          <p:nvPr/>
        </p:nvSpPr>
        <p:spPr>
          <a:xfrm>
            <a:off x="368299" y="4958653"/>
            <a:ext cx="1120141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p(_д)</a:t>
            </a:r>
          </a:p>
        </p:txBody>
      </p:sp>
      <p:sp>
        <p:nvSpPr>
          <p:cNvPr id="614" name="Line"/>
          <p:cNvSpPr/>
          <p:nvPr/>
        </p:nvSpPr>
        <p:spPr>
          <a:xfrm flipH="1">
            <a:off x="3373506" y="2079830"/>
            <a:ext cx="9691259" cy="3184468"/>
          </a:xfrm>
          <a:prstGeom prst="lin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15" name="p(л)"/>
          <p:cNvSpPr txBox="1"/>
          <p:nvPr/>
        </p:nvSpPr>
        <p:spPr>
          <a:xfrm>
            <a:off x="2413000" y="4958653"/>
            <a:ext cx="879653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p(л)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CTC лосс"/>
          <p:cNvSpPr txBox="1"/>
          <p:nvPr>
            <p:ph type="title"/>
          </p:nvPr>
        </p:nvSpPr>
        <p:spPr>
          <a:xfrm>
            <a:off x="1206500" y="952256"/>
            <a:ext cx="5694510" cy="1433286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sp>
        <p:nvSpPr>
          <p:cNvPr id="618" name="Mодель: stt_ru_conformer_ctc_large"/>
          <p:cNvSpPr txBox="1"/>
          <p:nvPr/>
        </p:nvSpPr>
        <p:spPr>
          <a:xfrm>
            <a:off x="18845542" y="12141451"/>
            <a:ext cx="5087723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i="1">
                <a:solidFill>
                  <a:srgbClr val="000000"/>
                </a:solidFill>
              </a:defRPr>
            </a:lvl1pPr>
          </a:lstStyle>
          <a:p>
            <a:pPr/>
            <a:r>
              <a:t>Mодель: stt_ru_conformer_ctc_large</a:t>
            </a:r>
          </a:p>
        </p:txBody>
      </p:sp>
      <p:pic>
        <p:nvPicPr>
          <p:cNvPr id="619" name="probs_ctc (1).png" descr="probs_ctc (1).png"/>
          <p:cNvPicPr>
            <a:picLocks noChangeAspect="1"/>
          </p:cNvPicPr>
          <p:nvPr/>
        </p:nvPicPr>
        <p:blipFill>
          <a:blip r:embed="rId2">
            <a:extLst/>
          </a:blip>
          <a:srcRect l="15393" t="10445" r="17496" b="7799"/>
          <a:stretch>
            <a:fillRect/>
          </a:stretch>
        </p:blipFill>
        <p:spPr>
          <a:xfrm>
            <a:off x="8679656" y="439935"/>
            <a:ext cx="7024549" cy="12836276"/>
          </a:xfrm>
          <a:prstGeom prst="rect">
            <a:avLst/>
          </a:prstGeom>
          <a:ln w="12700">
            <a:miter lim="400000"/>
          </a:ln>
        </p:spPr>
      </p:pic>
      <p:sp>
        <p:nvSpPr>
          <p:cNvPr id="620" name="p(_при)"/>
          <p:cNvSpPr txBox="1"/>
          <p:nvPr/>
        </p:nvSpPr>
        <p:spPr>
          <a:xfrm>
            <a:off x="365405" y="4179387"/>
            <a:ext cx="1632205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p(_при)</a:t>
            </a:r>
          </a:p>
        </p:txBody>
      </p:sp>
      <p:sp>
        <p:nvSpPr>
          <p:cNvPr id="621" name="p(ве)"/>
          <p:cNvSpPr txBox="1"/>
          <p:nvPr/>
        </p:nvSpPr>
        <p:spPr>
          <a:xfrm>
            <a:off x="2409956" y="4179387"/>
            <a:ext cx="1114655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p(ве)</a:t>
            </a:r>
          </a:p>
        </p:txBody>
      </p:sp>
      <p:sp>
        <p:nvSpPr>
          <p:cNvPr id="622" name="p(т)"/>
          <p:cNvSpPr txBox="1"/>
          <p:nvPr/>
        </p:nvSpPr>
        <p:spPr>
          <a:xfrm>
            <a:off x="3936956" y="4179387"/>
            <a:ext cx="833934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p(т)</a:t>
            </a:r>
          </a:p>
        </p:txBody>
      </p:sp>
      <p:sp>
        <p:nvSpPr>
          <p:cNvPr id="623" name="p(_д)"/>
          <p:cNvSpPr txBox="1"/>
          <p:nvPr/>
        </p:nvSpPr>
        <p:spPr>
          <a:xfrm>
            <a:off x="368299" y="4958653"/>
            <a:ext cx="1120141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p(_д)</a:t>
            </a:r>
          </a:p>
        </p:txBody>
      </p:sp>
      <p:sp>
        <p:nvSpPr>
          <p:cNvPr id="624" name="Line"/>
          <p:cNvSpPr/>
          <p:nvPr/>
        </p:nvSpPr>
        <p:spPr>
          <a:xfrm flipH="1">
            <a:off x="4940085" y="1029766"/>
            <a:ext cx="8806796" cy="4182696"/>
          </a:xfrm>
          <a:prstGeom prst="lin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25" name="p(л)"/>
          <p:cNvSpPr txBox="1"/>
          <p:nvPr/>
        </p:nvSpPr>
        <p:spPr>
          <a:xfrm>
            <a:off x="2413000" y="4958653"/>
            <a:ext cx="879653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p(л)</a:t>
            </a:r>
          </a:p>
        </p:txBody>
      </p:sp>
      <p:sp>
        <p:nvSpPr>
          <p:cNvPr id="626" name="Square"/>
          <p:cNvSpPr/>
          <p:nvPr/>
        </p:nvSpPr>
        <p:spPr>
          <a:xfrm>
            <a:off x="13784508" y="731686"/>
            <a:ext cx="515958" cy="520599"/>
          </a:xfrm>
          <a:prstGeom prst="rect">
            <a:avLst/>
          </a:prstGeom>
          <a:ln w="1143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27" name="p(с)"/>
          <p:cNvSpPr txBox="1"/>
          <p:nvPr/>
        </p:nvSpPr>
        <p:spPr>
          <a:xfrm>
            <a:off x="3920040" y="4958653"/>
            <a:ext cx="867766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p(с)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CTC лосс"/>
          <p:cNvSpPr txBox="1"/>
          <p:nvPr>
            <p:ph type="title"/>
          </p:nvPr>
        </p:nvSpPr>
        <p:spPr>
          <a:xfrm>
            <a:off x="1206500" y="952256"/>
            <a:ext cx="5694510" cy="1433286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sp>
        <p:nvSpPr>
          <p:cNvPr id="630" name="Mодель: stt_ru_conformer_ctc_large"/>
          <p:cNvSpPr txBox="1"/>
          <p:nvPr/>
        </p:nvSpPr>
        <p:spPr>
          <a:xfrm>
            <a:off x="18845542" y="12141451"/>
            <a:ext cx="5087723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i="1">
                <a:solidFill>
                  <a:srgbClr val="000000"/>
                </a:solidFill>
              </a:defRPr>
            </a:lvl1pPr>
          </a:lstStyle>
          <a:p>
            <a:pPr/>
            <a:r>
              <a:t>Mодель: stt_ru_conformer_ctc_large</a:t>
            </a:r>
          </a:p>
        </p:txBody>
      </p:sp>
      <p:pic>
        <p:nvPicPr>
          <p:cNvPr id="631" name="Screenshot 2025-10-17 at 18.55.16.png" descr="Screenshot 2025-10-17 at 18.55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1586" y="5106840"/>
            <a:ext cx="5324337" cy="3502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Screenshot 2025-10-17 at 21.15.52.png" descr="Screenshot 2025-10-17 at 21.15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6990" y="6731000"/>
            <a:ext cx="1002743" cy="459002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p(_при) × p(ве) × p(т) × p(_д) × p(л) × p(с)"/>
          <p:cNvSpPr txBox="1"/>
          <p:nvPr/>
        </p:nvSpPr>
        <p:spPr>
          <a:xfrm>
            <a:off x="9980800" y="6453784"/>
            <a:ext cx="1475529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p(_при) × p(ве) × p(т) × p(_д) × p(л) × p(с)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Типы ошибо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Типы ошибок</a:t>
            </a:r>
          </a:p>
        </p:txBody>
      </p:sp>
      <p:sp>
        <p:nvSpPr>
          <p:cNvPr id="175" name="Референс…"/>
          <p:cNvSpPr txBox="1"/>
          <p:nvPr/>
        </p:nvSpPr>
        <p:spPr>
          <a:xfrm>
            <a:off x="1519747" y="3527989"/>
            <a:ext cx="3598775" cy="7323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>
                <a:solidFill>
                  <a:srgbClr val="000000"/>
                </a:solidFill>
              </a:defRPr>
            </a:pPr>
            <a:r>
              <a:t>Референс</a:t>
            </a: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chemeClr val="accent4">
                    <a:hueOff val="-1247790"/>
                    <a:lumOff val="-12326"/>
                  </a:schemeClr>
                </a:solidFill>
              </a:defRPr>
            </a:pPr>
            <a:r>
              <a:t>Замена</a:t>
            </a: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Удаление</a:t>
            </a: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chemeClr val="accent1">
                    <a:lumOff val="-13575"/>
                  </a:schemeClr>
                </a:solidFill>
              </a:defRPr>
            </a:pPr>
            <a:r>
              <a:t>Добавление</a:t>
            </a:r>
          </a:p>
        </p:txBody>
      </p:sp>
      <p:sp>
        <p:nvSpPr>
          <p:cNvPr id="176" name="Терминология:…"/>
          <p:cNvSpPr txBox="1"/>
          <p:nvPr/>
        </p:nvSpPr>
        <p:spPr>
          <a:xfrm>
            <a:off x="1523187" y="11649243"/>
            <a:ext cx="5081626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i="1">
                <a:solidFill>
                  <a:srgbClr val="000000"/>
                </a:solidFill>
              </a:defRPr>
            </a:pPr>
            <a:r>
              <a:t>Терминология: </a:t>
            </a:r>
          </a:p>
          <a:p>
            <a:pPr algn="l">
              <a:defRPr i="1">
                <a:solidFill>
                  <a:srgbClr val="000000"/>
                </a:solidFill>
              </a:defRPr>
            </a:pPr>
            <a:r>
              <a:t>референс - эталонный текст</a:t>
            </a:r>
          </a:p>
          <a:p>
            <a:pPr algn="l">
              <a:defRPr i="1">
                <a:solidFill>
                  <a:srgbClr val="000000"/>
                </a:solidFill>
              </a:defRPr>
            </a:pPr>
            <a:r>
              <a:t>гипотеза - распознанный моделью</a:t>
            </a:r>
          </a:p>
        </p:txBody>
      </p:sp>
      <p:sp>
        <p:nvSpPr>
          <p:cNvPr id="177" name="Мы жили в маленьком домике у синего моря"/>
          <p:cNvSpPr txBox="1"/>
          <p:nvPr/>
        </p:nvSpPr>
        <p:spPr>
          <a:xfrm>
            <a:off x="7210929" y="3527989"/>
            <a:ext cx="17208548" cy="7323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solidFill>
                  <a:srgbClr val="000000"/>
                </a:solidFill>
              </a:defRPr>
            </a:pPr>
            <a:r>
              <a:t>Мы жили в маленьком домике у синего моря</a:t>
            </a:r>
          </a:p>
          <a:p>
            <a:pPr algn="l">
              <a:defRPr sz="4800">
                <a:solidFill>
                  <a:srgbClr val="000000"/>
                </a:solidFill>
              </a:defRPr>
            </a:pPr>
          </a:p>
          <a:p>
            <a:pPr algn="l">
              <a:defRPr sz="4800">
                <a:solidFill>
                  <a:srgbClr val="000000"/>
                </a:solidFill>
              </a:defRPr>
            </a:pPr>
          </a:p>
          <a:p>
            <a:pPr algn="l">
              <a:defRPr sz="4800">
                <a:solidFill>
                  <a:srgbClr val="000000"/>
                </a:solidFill>
              </a:defRPr>
            </a:pPr>
            <a:r>
              <a:t> </a:t>
            </a:r>
          </a:p>
          <a:p>
            <a:pPr algn="l">
              <a:defRPr sz="4800">
                <a:solidFill>
                  <a:srgbClr val="000000"/>
                </a:solidFill>
              </a:defRPr>
            </a:pPr>
          </a:p>
          <a:p>
            <a:pPr algn="l">
              <a:defRPr sz="4800">
                <a:solidFill>
                  <a:srgbClr val="000000"/>
                </a:solidFill>
              </a:defRPr>
            </a:pPr>
          </a:p>
          <a:p>
            <a:pPr algn="l">
              <a:defRPr sz="4800">
                <a:solidFill>
                  <a:srgbClr val="000000"/>
                </a:solidFill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</a:t>
            </a:r>
          </a:p>
          <a:p>
            <a:pPr algn="l">
              <a:defRPr sz="4800">
                <a:solidFill>
                  <a:srgbClr val="000000"/>
                </a:solidFill>
              </a:defRPr>
            </a:pPr>
          </a:p>
          <a:p>
            <a:pPr algn="l">
              <a:defRPr sz="4800">
                <a:solidFill>
                  <a:srgbClr val="000000"/>
                </a:solidFill>
              </a:defRPr>
            </a:pPr>
          </a:p>
          <a:p>
            <a:pPr algn="l">
              <a:defRPr sz="4800">
                <a:solidFill>
                  <a:srgbClr val="000000"/>
                </a:solidFill>
              </a:defRPr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CTC лосс"/>
          <p:cNvSpPr txBox="1"/>
          <p:nvPr>
            <p:ph type="title"/>
          </p:nvPr>
        </p:nvSpPr>
        <p:spPr>
          <a:xfrm>
            <a:off x="1206500" y="952256"/>
            <a:ext cx="5694510" cy="1433286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sp>
        <p:nvSpPr>
          <p:cNvPr id="636" name="Mодель: stt_ru_conformer_ctc_large"/>
          <p:cNvSpPr txBox="1"/>
          <p:nvPr/>
        </p:nvSpPr>
        <p:spPr>
          <a:xfrm>
            <a:off x="18845542" y="12141451"/>
            <a:ext cx="5087723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i="1">
                <a:solidFill>
                  <a:srgbClr val="000000"/>
                </a:solidFill>
              </a:defRPr>
            </a:lvl1pPr>
          </a:lstStyle>
          <a:p>
            <a:pPr/>
            <a:r>
              <a:t>Mодель: stt_ru_conformer_ctc_large</a:t>
            </a:r>
          </a:p>
        </p:txBody>
      </p:sp>
      <p:sp>
        <p:nvSpPr>
          <p:cNvPr id="637" name="p(&lt;blank&gt;) × p(&lt;blank&gt;) × … × p(_при) × …"/>
          <p:cNvSpPr txBox="1"/>
          <p:nvPr/>
        </p:nvSpPr>
        <p:spPr>
          <a:xfrm>
            <a:off x="9968100" y="6453784"/>
            <a:ext cx="1195273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p(&lt;blank&gt;) × p(&lt;blank&gt;) × … × p(_при) × …</a:t>
            </a:r>
          </a:p>
        </p:txBody>
      </p:sp>
      <p:pic>
        <p:nvPicPr>
          <p:cNvPr id="638" name="Screenshot 2025-10-17 at 18.55.16.png" descr="Screenshot 2025-10-17 at 18.55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1586" y="5106840"/>
            <a:ext cx="5324337" cy="3502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9" name="Screenshot 2025-10-17 at 21.15.52.png" descr="Screenshot 2025-10-17 at 21.15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6990" y="6731000"/>
            <a:ext cx="1002743" cy="459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CTC лосс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pic>
        <p:nvPicPr>
          <p:cNvPr id="642" name="Screenshot 2025-10-17 at 18.54.19.png" descr="Screenshot 2025-10-17 at 18.54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8811" y="5119157"/>
            <a:ext cx="16986378" cy="3477685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Rectangle"/>
          <p:cNvSpPr/>
          <p:nvPr/>
        </p:nvSpPr>
        <p:spPr>
          <a:xfrm>
            <a:off x="12770456" y="7585721"/>
            <a:ext cx="2005978" cy="1055983"/>
          </a:xfrm>
          <a:prstGeom prst="rect">
            <a:avLst/>
          </a:prstGeom>
          <a:ln w="1143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CTC лосс"/>
          <p:cNvSpPr txBox="1"/>
          <p:nvPr>
            <p:ph type="title"/>
          </p:nvPr>
        </p:nvSpPr>
        <p:spPr>
          <a:xfrm>
            <a:off x="1206500" y="952256"/>
            <a:ext cx="5694510" cy="1433286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sp>
        <p:nvSpPr>
          <p:cNvPr id="646" name="Oval"/>
          <p:cNvSpPr/>
          <p:nvPr/>
        </p:nvSpPr>
        <p:spPr>
          <a:xfrm rot="1980000">
            <a:off x="2807433" y="3502863"/>
            <a:ext cx="4818137" cy="8158017"/>
          </a:xfrm>
          <a:prstGeom prst="ellipse">
            <a:avLst/>
          </a:prstGeom>
          <a:solidFill>
            <a:srgbClr val="FFFFFF"/>
          </a:solidFill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647" name="Screenshot 2025-10-18 at 12.38.33.png" descr="Screenshot 2025-10-18 at 12.38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3999" y="4506699"/>
            <a:ext cx="707603" cy="7224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CTC лосс"/>
          <p:cNvSpPr txBox="1"/>
          <p:nvPr>
            <p:ph type="title"/>
          </p:nvPr>
        </p:nvSpPr>
        <p:spPr>
          <a:xfrm>
            <a:off x="1206500" y="952256"/>
            <a:ext cx="5694510" cy="1433286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sp>
        <p:nvSpPr>
          <p:cNvPr id="650" name="Oval"/>
          <p:cNvSpPr/>
          <p:nvPr/>
        </p:nvSpPr>
        <p:spPr>
          <a:xfrm rot="1980000">
            <a:off x="2807433" y="3502863"/>
            <a:ext cx="4818137" cy="8158017"/>
          </a:xfrm>
          <a:prstGeom prst="ellipse">
            <a:avLst/>
          </a:prstGeom>
          <a:solidFill>
            <a:srgbClr val="FFFFFF"/>
          </a:solidFill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651" name="Screenshot 2025-10-18 at 12.38.33.png" descr="Screenshot 2025-10-18 at 12.38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3999" y="4506699"/>
            <a:ext cx="707603" cy="722447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Oval"/>
          <p:cNvSpPr/>
          <p:nvPr/>
        </p:nvSpPr>
        <p:spPr>
          <a:xfrm rot="19620000">
            <a:off x="3230817" y="8592679"/>
            <a:ext cx="828370" cy="127000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3" name="Oval"/>
          <p:cNvSpPr/>
          <p:nvPr/>
        </p:nvSpPr>
        <p:spPr>
          <a:xfrm rot="19620000">
            <a:off x="5007168" y="7144363"/>
            <a:ext cx="828370" cy="226181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54" name="Oval"/>
          <p:cNvSpPr/>
          <p:nvPr/>
        </p:nvSpPr>
        <p:spPr>
          <a:xfrm rot="19620000">
            <a:off x="5202004" y="4863069"/>
            <a:ext cx="1489033" cy="1715155"/>
          </a:xfrm>
          <a:prstGeom prst="ellipse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CTC лосс"/>
          <p:cNvSpPr txBox="1"/>
          <p:nvPr>
            <p:ph type="title"/>
          </p:nvPr>
        </p:nvSpPr>
        <p:spPr>
          <a:xfrm>
            <a:off x="1206500" y="952256"/>
            <a:ext cx="5694510" cy="1433286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sp>
        <p:nvSpPr>
          <p:cNvPr id="657" name="Oval"/>
          <p:cNvSpPr/>
          <p:nvPr/>
        </p:nvSpPr>
        <p:spPr>
          <a:xfrm rot="1980000">
            <a:off x="2807433" y="3502863"/>
            <a:ext cx="4818137" cy="8158017"/>
          </a:xfrm>
          <a:prstGeom prst="ellipse">
            <a:avLst/>
          </a:prstGeom>
          <a:solidFill>
            <a:srgbClr val="FFFFFF"/>
          </a:solidFill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658" name="Screenshot 2025-10-18 at 12.38.33.png" descr="Screenshot 2025-10-18 at 12.38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3999" y="4506699"/>
            <a:ext cx="707603" cy="722447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Oval"/>
          <p:cNvSpPr/>
          <p:nvPr/>
        </p:nvSpPr>
        <p:spPr>
          <a:xfrm rot="19620000">
            <a:off x="3230817" y="8592679"/>
            <a:ext cx="828370" cy="127000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0" name="Oval"/>
          <p:cNvSpPr/>
          <p:nvPr/>
        </p:nvSpPr>
        <p:spPr>
          <a:xfrm rot="19620000">
            <a:off x="5007168" y="7144363"/>
            <a:ext cx="828370" cy="226181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1" name="Oval"/>
          <p:cNvSpPr/>
          <p:nvPr/>
        </p:nvSpPr>
        <p:spPr>
          <a:xfrm rot="19620000">
            <a:off x="5202004" y="4863069"/>
            <a:ext cx="1489033" cy="1715155"/>
          </a:xfrm>
          <a:prstGeom prst="ellipse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62" name="Line"/>
          <p:cNvSpPr/>
          <p:nvPr/>
        </p:nvSpPr>
        <p:spPr>
          <a:xfrm flipV="1">
            <a:off x="5447169" y="2096054"/>
            <a:ext cx="8632522" cy="291054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63" name="Line"/>
          <p:cNvSpPr/>
          <p:nvPr/>
        </p:nvSpPr>
        <p:spPr>
          <a:xfrm>
            <a:off x="5632706" y="6441815"/>
            <a:ext cx="8419839" cy="366690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64" name="|||ппп|ррр|иии|ввв|еее|ттт||_|дэээ|лэ|ээссс||"/>
          <p:cNvSpPr txBox="1"/>
          <p:nvPr/>
        </p:nvSpPr>
        <p:spPr>
          <a:xfrm>
            <a:off x="14236227" y="2096100"/>
            <a:ext cx="11768413" cy="65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solidFill>
                  <a:srgbClr val="000000"/>
                </a:solidFill>
              </a:defRPr>
            </a:lvl1pPr>
          </a:lstStyle>
          <a:p>
            <a:pPr/>
            <a:r>
              <a:t>|||ппп|ррр|иии|ввв|еее|ттт||_|дэээ|лэ|ээссс||</a:t>
            </a:r>
          </a:p>
        </p:txBody>
      </p:sp>
      <p:sp>
        <p:nvSpPr>
          <p:cNvPr id="665" name="|||пппп|рр|иии|ввв|еее|ттт|_||дэээ|лээ|эссс||"/>
          <p:cNvSpPr txBox="1"/>
          <p:nvPr/>
        </p:nvSpPr>
        <p:spPr>
          <a:xfrm>
            <a:off x="14236227" y="3563193"/>
            <a:ext cx="11768413" cy="671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800">
                <a:solidFill>
                  <a:srgbClr val="000000"/>
                </a:solidFill>
              </a:defRPr>
            </a:pPr>
            <a:r>
              <a:t>|||ппп</a:t>
            </a:r>
            <a:r>
              <a:rPr b="1"/>
              <a:t>п|</a:t>
            </a:r>
            <a:r>
              <a:t>рр|иии|ввв|еее|ттт|_||дэээ|лээ|эссс||</a:t>
            </a:r>
          </a:p>
        </p:txBody>
      </p:sp>
      <p:sp>
        <p:nvSpPr>
          <p:cNvPr id="666" name="|||ппппп|р|иии|ввв|еее|ттт||_|дэээ|лэ|ээссс||"/>
          <p:cNvSpPr txBox="1"/>
          <p:nvPr/>
        </p:nvSpPr>
        <p:spPr>
          <a:xfrm>
            <a:off x="14236227" y="5036393"/>
            <a:ext cx="11768413" cy="671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800">
                <a:solidFill>
                  <a:srgbClr val="000000"/>
                </a:solidFill>
              </a:defRPr>
            </a:pPr>
            <a:r>
              <a:t>|||ппп</a:t>
            </a:r>
            <a:r>
              <a:rPr b="1"/>
              <a:t>пп|</a:t>
            </a:r>
            <a:r>
              <a:t>р|иии|ввв|еее|ттт||_|дэээ|лэ|ээссс||</a:t>
            </a:r>
          </a:p>
        </p:txBody>
      </p:sp>
      <p:sp>
        <p:nvSpPr>
          <p:cNvPr id="667" name="|||ппппп|рр|ии|ввв|еее|ттт|_||дэээ|лээ|эссс||"/>
          <p:cNvSpPr txBox="1"/>
          <p:nvPr/>
        </p:nvSpPr>
        <p:spPr>
          <a:xfrm>
            <a:off x="14236227" y="6509593"/>
            <a:ext cx="11768413" cy="671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800">
                <a:solidFill>
                  <a:srgbClr val="000000"/>
                </a:solidFill>
              </a:defRPr>
            </a:pPr>
            <a:r>
              <a:t>|||ппппп|р</a:t>
            </a:r>
            <a:r>
              <a:rPr b="1"/>
              <a:t>р|</a:t>
            </a:r>
            <a:r>
              <a:t>ии|ввв|еее|ттт|_||дэээ|лээ|эссс||</a:t>
            </a:r>
          </a:p>
        </p:txBody>
      </p:sp>
      <p:sp>
        <p:nvSpPr>
          <p:cNvPr id="668" name="|||пппппппппппппппппп|р|и|в|е|т|_|дэ|лэ|эс||"/>
          <p:cNvSpPr txBox="1"/>
          <p:nvPr/>
        </p:nvSpPr>
        <p:spPr>
          <a:xfrm>
            <a:off x="14236227" y="9462100"/>
            <a:ext cx="11520763" cy="65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solidFill>
                  <a:srgbClr val="000000"/>
                </a:solidFill>
              </a:defRPr>
            </a:lvl1pPr>
          </a:lstStyle>
          <a:p>
            <a:pPr/>
            <a:r>
              <a:t>|||пппппппппппппппппп|р|и|в|е|т|_|дэ|лэ|эс||</a:t>
            </a:r>
          </a:p>
        </p:txBody>
      </p:sp>
      <p:sp>
        <p:nvSpPr>
          <p:cNvPr id="669" name="|||ппппп|ррр|и|ввв|еее|ттт||_|дэээ|лэ|ээссс||"/>
          <p:cNvSpPr txBox="1"/>
          <p:nvPr/>
        </p:nvSpPr>
        <p:spPr>
          <a:xfrm>
            <a:off x="14236227" y="7985821"/>
            <a:ext cx="11768413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3800">
                <a:solidFill>
                  <a:srgbClr val="000000"/>
                </a:solidFill>
              </a:defRPr>
            </a:pPr>
            <a:r>
              <a:t>|||ппппп|р</a:t>
            </a:r>
            <a:r>
              <a:rPr b="1"/>
              <a:t>рр|</a:t>
            </a:r>
            <a:r>
              <a:t>и|ввв|еее|ттт||_|дэээ|лэ|ээссс||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CTC лосс"/>
          <p:cNvSpPr txBox="1"/>
          <p:nvPr>
            <p:ph type="title"/>
          </p:nvPr>
        </p:nvSpPr>
        <p:spPr>
          <a:xfrm>
            <a:off x="1206500" y="952256"/>
            <a:ext cx="5694510" cy="1433286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sp>
        <p:nvSpPr>
          <p:cNvPr id="672" name="Oval"/>
          <p:cNvSpPr/>
          <p:nvPr/>
        </p:nvSpPr>
        <p:spPr>
          <a:xfrm rot="1980000">
            <a:off x="2807433" y="3502863"/>
            <a:ext cx="4818137" cy="8158017"/>
          </a:xfrm>
          <a:prstGeom prst="ellipse">
            <a:avLst/>
          </a:prstGeom>
          <a:solidFill>
            <a:srgbClr val="FFFFFF"/>
          </a:solidFill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673" name="Screenshot 2025-10-18 at 12.38.33.png" descr="Screenshot 2025-10-18 at 12.38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3999" y="4506699"/>
            <a:ext cx="707603" cy="722447"/>
          </a:xfrm>
          <a:prstGeom prst="rect">
            <a:avLst/>
          </a:prstGeom>
          <a:ln w="12700">
            <a:miter lim="400000"/>
          </a:ln>
        </p:spPr>
      </p:pic>
      <p:sp>
        <p:nvSpPr>
          <p:cNvPr id="674" name="Oval"/>
          <p:cNvSpPr/>
          <p:nvPr/>
        </p:nvSpPr>
        <p:spPr>
          <a:xfrm rot="19620000">
            <a:off x="3230817" y="8592679"/>
            <a:ext cx="828370" cy="127000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5" name="Oval"/>
          <p:cNvSpPr/>
          <p:nvPr/>
        </p:nvSpPr>
        <p:spPr>
          <a:xfrm rot="19620000">
            <a:off x="5007168" y="7144363"/>
            <a:ext cx="828370" cy="226181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6" name="Oval"/>
          <p:cNvSpPr/>
          <p:nvPr/>
        </p:nvSpPr>
        <p:spPr>
          <a:xfrm rot="19620000">
            <a:off x="5202004" y="4863069"/>
            <a:ext cx="1489033" cy="1715155"/>
          </a:xfrm>
          <a:prstGeom prst="ellipse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7" name="Oval"/>
          <p:cNvSpPr/>
          <p:nvPr/>
        </p:nvSpPr>
        <p:spPr>
          <a:xfrm rot="1980000">
            <a:off x="13754833" y="3502863"/>
            <a:ext cx="4818137" cy="8158017"/>
          </a:xfrm>
          <a:prstGeom prst="ellipse">
            <a:avLst/>
          </a:prstGeom>
          <a:solidFill>
            <a:srgbClr val="FFFFFF"/>
          </a:solidFill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78" name="Line"/>
          <p:cNvSpPr/>
          <p:nvPr/>
        </p:nvSpPr>
        <p:spPr>
          <a:xfrm>
            <a:off x="6912707" y="5708284"/>
            <a:ext cx="8908552" cy="492752"/>
          </a:xfrm>
          <a:prstGeom prst="line">
            <a:avLst/>
          </a:prstGeom>
          <a:ln w="101600">
            <a:solidFill>
              <a:srgbClr val="000000"/>
            </a:solidFill>
            <a:miter lim="400000"/>
            <a:head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79" name="Circle"/>
          <p:cNvSpPr/>
          <p:nvPr/>
        </p:nvSpPr>
        <p:spPr>
          <a:xfrm>
            <a:off x="15973401" y="5994400"/>
            <a:ext cx="381001" cy="37762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680" name="Screenshot 2025-10-18 at 12.42.50.png" descr="Screenshot 2025-10-18 at 12.42.5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54177" y="5133999"/>
            <a:ext cx="1546887" cy="722448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Line"/>
          <p:cNvSpPr/>
          <p:nvPr/>
        </p:nvSpPr>
        <p:spPr>
          <a:xfrm flipV="1">
            <a:off x="16308572" y="2277034"/>
            <a:ext cx="1861777" cy="391618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82" name="Line"/>
          <p:cNvSpPr/>
          <p:nvPr/>
        </p:nvSpPr>
        <p:spPr>
          <a:xfrm flipH="1" flipV="1">
            <a:off x="14146357" y="2248360"/>
            <a:ext cx="1885564" cy="39735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83" name="привет дэлээс"/>
          <p:cNvSpPr txBox="1"/>
          <p:nvPr/>
        </p:nvSpPr>
        <p:spPr>
          <a:xfrm>
            <a:off x="10279695" y="1522690"/>
            <a:ext cx="11768413" cy="78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600">
                <a:solidFill>
                  <a:srgbClr val="000000"/>
                </a:solidFill>
              </a:defRPr>
            </a:lvl1pPr>
          </a:lstStyle>
          <a:p>
            <a:pPr/>
            <a:r>
              <a:t>привет дэлээс</a:t>
            </a:r>
          </a:p>
        </p:txBody>
      </p:sp>
      <p:pic>
        <p:nvPicPr>
          <p:cNvPr id="684" name="Screenshot 2025-10-18 at 12.45.34.png" descr="Screenshot 2025-10-18 at 12.45.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34322" y="1553339"/>
            <a:ext cx="753521" cy="722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Screenshot 2025-10-17 at 21.15.52.png" descr="Screenshot 2025-10-17 at 21.15.5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878431" y="1685061"/>
            <a:ext cx="1002743" cy="459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CTC лосс"/>
          <p:cNvSpPr txBox="1"/>
          <p:nvPr>
            <p:ph type="title"/>
          </p:nvPr>
        </p:nvSpPr>
        <p:spPr>
          <a:xfrm>
            <a:off x="1206500" y="952256"/>
            <a:ext cx="5694510" cy="1433286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sp>
        <p:nvSpPr>
          <p:cNvPr id="688" name="Oval"/>
          <p:cNvSpPr/>
          <p:nvPr/>
        </p:nvSpPr>
        <p:spPr>
          <a:xfrm rot="1980000">
            <a:off x="2807433" y="3502863"/>
            <a:ext cx="4818137" cy="8158017"/>
          </a:xfrm>
          <a:prstGeom prst="ellipse">
            <a:avLst/>
          </a:prstGeom>
          <a:solidFill>
            <a:srgbClr val="FFFFFF"/>
          </a:solidFill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689" name="Screenshot 2025-10-18 at 12.38.33.png" descr="Screenshot 2025-10-18 at 12.38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3999" y="4506699"/>
            <a:ext cx="707603" cy="722447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Oval"/>
          <p:cNvSpPr/>
          <p:nvPr/>
        </p:nvSpPr>
        <p:spPr>
          <a:xfrm rot="19620000">
            <a:off x="3230817" y="8592679"/>
            <a:ext cx="828370" cy="127000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1" name="Oval"/>
          <p:cNvSpPr/>
          <p:nvPr/>
        </p:nvSpPr>
        <p:spPr>
          <a:xfrm rot="19620000">
            <a:off x="5007168" y="7144363"/>
            <a:ext cx="828370" cy="2261811"/>
          </a:xfrm>
          <a:prstGeom prst="ellipse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2" name="Oval"/>
          <p:cNvSpPr/>
          <p:nvPr/>
        </p:nvSpPr>
        <p:spPr>
          <a:xfrm rot="19620000">
            <a:off x="5202004" y="4863069"/>
            <a:ext cx="1489033" cy="1715155"/>
          </a:xfrm>
          <a:prstGeom prst="ellipse">
            <a:avLst/>
          </a:prstGeom>
          <a:solidFill>
            <a:srgbClr val="FFFFFF"/>
          </a:solidFill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3" name="Oval"/>
          <p:cNvSpPr/>
          <p:nvPr/>
        </p:nvSpPr>
        <p:spPr>
          <a:xfrm rot="1980000">
            <a:off x="13754833" y="3502863"/>
            <a:ext cx="4818137" cy="8158017"/>
          </a:xfrm>
          <a:prstGeom prst="ellipse">
            <a:avLst/>
          </a:prstGeom>
          <a:solidFill>
            <a:srgbClr val="FFFFFF"/>
          </a:solidFill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4" name="Line"/>
          <p:cNvSpPr/>
          <p:nvPr/>
        </p:nvSpPr>
        <p:spPr>
          <a:xfrm>
            <a:off x="6912707" y="5708284"/>
            <a:ext cx="8908552" cy="492752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5" name="Circle"/>
          <p:cNvSpPr/>
          <p:nvPr/>
        </p:nvSpPr>
        <p:spPr>
          <a:xfrm>
            <a:off x="15973401" y="5994400"/>
            <a:ext cx="381001" cy="37762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6" name="Line"/>
          <p:cNvSpPr/>
          <p:nvPr/>
        </p:nvSpPr>
        <p:spPr>
          <a:xfrm flipV="1">
            <a:off x="16308572" y="2277034"/>
            <a:ext cx="1861777" cy="391618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7" name="Line"/>
          <p:cNvSpPr/>
          <p:nvPr/>
        </p:nvSpPr>
        <p:spPr>
          <a:xfrm flipH="1" flipV="1">
            <a:off x="14146357" y="2248360"/>
            <a:ext cx="1885564" cy="39735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698" name="привет дэлээс"/>
          <p:cNvSpPr txBox="1"/>
          <p:nvPr/>
        </p:nvSpPr>
        <p:spPr>
          <a:xfrm>
            <a:off x="10279695" y="1522690"/>
            <a:ext cx="11768413" cy="78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600">
                <a:solidFill>
                  <a:srgbClr val="000000"/>
                </a:solidFill>
              </a:defRPr>
            </a:lvl1pPr>
          </a:lstStyle>
          <a:p>
            <a:pPr/>
            <a:r>
              <a:t>привет дэлээс</a:t>
            </a:r>
          </a:p>
        </p:txBody>
      </p:sp>
      <p:pic>
        <p:nvPicPr>
          <p:cNvPr id="699" name="Screenshot 2025-10-18 at 12.45.34.png" descr="Screenshot 2025-10-18 at 12.45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34322" y="1553339"/>
            <a:ext cx="753521" cy="722447"/>
          </a:xfrm>
          <a:prstGeom prst="rect">
            <a:avLst/>
          </a:prstGeom>
          <a:ln w="12700">
            <a:miter lim="400000"/>
          </a:ln>
        </p:spPr>
      </p:pic>
      <p:pic>
        <p:nvPicPr>
          <p:cNvPr id="700" name="Screenshot 2025-10-17 at 21.15.52.png" descr="Screenshot 2025-10-17 at 21.15.5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78431" y="1685061"/>
            <a:ext cx="1002743" cy="459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701" name="Screenshot 2025-10-18 at 12.48.53.png" descr="Screenshot 2025-10-18 at 12.48.5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19676" y="4965240"/>
            <a:ext cx="2491809" cy="8341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CTC лосс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pic>
        <p:nvPicPr>
          <p:cNvPr id="704" name="Screenshot 2025-10-17 at 18.54.19.png" descr="Screenshot 2025-10-17 at 18.54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8811" y="5119157"/>
            <a:ext cx="16986378" cy="3477685"/>
          </a:xfrm>
          <a:prstGeom prst="rect">
            <a:avLst/>
          </a:prstGeom>
          <a:ln w="12700">
            <a:miter lim="400000"/>
          </a:ln>
        </p:spPr>
      </p:pic>
      <p:sp>
        <p:nvSpPr>
          <p:cNvPr id="705" name="Rectangle"/>
          <p:cNvSpPr/>
          <p:nvPr/>
        </p:nvSpPr>
        <p:spPr>
          <a:xfrm>
            <a:off x="11600063" y="5891322"/>
            <a:ext cx="3176371" cy="2750382"/>
          </a:xfrm>
          <a:prstGeom prst="rect">
            <a:avLst/>
          </a:prstGeom>
          <a:ln w="1143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CTC лосс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pic>
        <p:nvPicPr>
          <p:cNvPr id="708" name="Screenshot 2025-10-18 at 13.10.59.png" descr="Screenshot 2025-10-18 at 13.10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6341" y="4942866"/>
            <a:ext cx="9236470" cy="5066864"/>
          </a:xfrm>
          <a:prstGeom prst="rect">
            <a:avLst/>
          </a:prstGeom>
          <a:ln w="12700">
            <a:miter lim="400000"/>
          </a:ln>
        </p:spPr>
      </p:pic>
      <p:sp>
        <p:nvSpPr>
          <p:cNvPr id="709" name="Подсчёт всех возможных (vocab_size^num_frames) путей не оптимален"/>
          <p:cNvSpPr txBox="1"/>
          <p:nvPr/>
        </p:nvSpPr>
        <p:spPr>
          <a:xfrm>
            <a:off x="473491" y="10347878"/>
            <a:ext cx="1034217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Подсчёт всех возможных (vocab_size^num_frames) путей не оптимален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CTC лосс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pic>
        <p:nvPicPr>
          <p:cNvPr id="712" name="Screenshot 2025-10-18 at 13.10.59.png" descr="Screenshot 2025-10-18 at 13.10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6341" y="4942866"/>
            <a:ext cx="9236470" cy="5066864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Подсчёт всех возможных (vocab_size^num_frames) путей не оптимален"/>
          <p:cNvSpPr txBox="1"/>
          <p:nvPr/>
        </p:nvSpPr>
        <p:spPr>
          <a:xfrm>
            <a:off x="473491" y="10347878"/>
            <a:ext cx="10342170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Подсчёт всех возможных (vocab_size^num_frames) путей не оптимален</a:t>
            </a:r>
          </a:p>
        </p:txBody>
      </p:sp>
      <p:pic>
        <p:nvPicPr>
          <p:cNvPr id="714" name="Screenshot 2025-10-18 at 13.14.26.png" descr="Screenshot 2025-10-18 at 13.14.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15475" y="4942866"/>
            <a:ext cx="9236468" cy="5066864"/>
          </a:xfrm>
          <a:prstGeom prst="rect">
            <a:avLst/>
          </a:prstGeom>
          <a:ln w="12700">
            <a:miter lim="400000"/>
          </a:ln>
        </p:spPr>
      </p:pic>
      <p:sp>
        <p:nvSpPr>
          <p:cNvPr id="715" name="C помощью динамического программирования считаются только возможные пути"/>
          <p:cNvSpPr txBox="1"/>
          <p:nvPr/>
        </p:nvSpPr>
        <p:spPr>
          <a:xfrm>
            <a:off x="11997603" y="10347878"/>
            <a:ext cx="1207221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C помощью динамического программирования считаются только возможные пути</a:t>
            </a:r>
          </a:p>
        </p:txBody>
      </p:sp>
      <p:sp>
        <p:nvSpPr>
          <p:cNvPr id="716" name="Line"/>
          <p:cNvSpPr/>
          <p:nvPr/>
        </p:nvSpPr>
        <p:spPr>
          <a:xfrm flipV="1">
            <a:off x="1061486" y="5124622"/>
            <a:ext cx="9224668" cy="4703352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717" name="Line"/>
          <p:cNvSpPr/>
          <p:nvPr/>
        </p:nvSpPr>
        <p:spPr>
          <a:xfrm>
            <a:off x="1060849" y="5125872"/>
            <a:ext cx="9225941" cy="4700852"/>
          </a:xfrm>
          <a:prstGeom prst="line">
            <a:avLst/>
          </a:prstGeom>
          <a:ln w="1270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Типы ошибо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Типы ошибок</a:t>
            </a:r>
          </a:p>
        </p:txBody>
      </p:sp>
      <p:sp>
        <p:nvSpPr>
          <p:cNvPr id="180" name="Мы жили в маленьком домике у синего моря…"/>
          <p:cNvSpPr txBox="1"/>
          <p:nvPr/>
        </p:nvSpPr>
        <p:spPr>
          <a:xfrm>
            <a:off x="7210929" y="3527989"/>
            <a:ext cx="17208548" cy="7323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solidFill>
                  <a:srgbClr val="000000"/>
                </a:solidFill>
              </a:defRPr>
            </a:pPr>
            <a:r>
              <a:t>Мы жили в маленьком домике у синего моря</a:t>
            </a:r>
          </a:p>
          <a:p>
            <a:pPr algn="l">
              <a:defRPr sz="4800">
                <a:solidFill>
                  <a:srgbClr val="000000"/>
                </a:solidFill>
              </a:defRPr>
            </a:pPr>
          </a:p>
          <a:p>
            <a:pPr algn="l">
              <a:defRPr sz="4800">
                <a:solidFill>
                  <a:srgbClr val="000000"/>
                </a:solidFill>
              </a:defRPr>
            </a:pPr>
          </a:p>
          <a:p>
            <a:pPr algn="l">
              <a:defRPr sz="4800">
                <a:solidFill>
                  <a:srgbClr val="000000"/>
                </a:solidFill>
              </a:defRPr>
            </a:pPr>
            <a:r>
              <a:t>Мы 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шили</a:t>
            </a:r>
            <a:r>
              <a:t> в маленьком домике у синего моря</a:t>
            </a:r>
          </a:p>
          <a:p>
            <a:pPr algn="l">
              <a:defRPr sz="4800">
                <a:solidFill>
                  <a:srgbClr val="000000"/>
                </a:solidFill>
              </a:defRPr>
            </a:pPr>
          </a:p>
          <a:p>
            <a:pPr algn="l">
              <a:defRPr sz="4800">
                <a:solidFill>
                  <a:srgbClr val="000000"/>
                </a:solidFill>
              </a:defRPr>
            </a:pPr>
          </a:p>
          <a:p>
            <a:pPr algn="l">
              <a:defRPr sz="4800">
                <a:solidFill>
                  <a:srgbClr val="000000"/>
                </a:solidFill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 </a:t>
            </a:r>
          </a:p>
          <a:p>
            <a:pPr algn="l">
              <a:defRPr sz="4800">
                <a:solidFill>
                  <a:srgbClr val="000000"/>
                </a:solidFill>
              </a:defRPr>
            </a:pPr>
          </a:p>
          <a:p>
            <a:pPr algn="l">
              <a:defRPr sz="4800">
                <a:solidFill>
                  <a:srgbClr val="000000"/>
                </a:solidFill>
              </a:defRPr>
            </a:pPr>
          </a:p>
          <a:p>
            <a:pPr algn="l">
              <a:defRPr sz="4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181" name="Референс…"/>
          <p:cNvSpPr txBox="1"/>
          <p:nvPr/>
        </p:nvSpPr>
        <p:spPr>
          <a:xfrm>
            <a:off x="1519747" y="3527989"/>
            <a:ext cx="3598775" cy="7323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>
                <a:solidFill>
                  <a:srgbClr val="000000"/>
                </a:solidFill>
              </a:defRPr>
            </a:pPr>
            <a:r>
              <a:t>Референс</a:t>
            </a: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chemeClr val="accent4">
                    <a:hueOff val="-1247790"/>
                    <a:lumOff val="-12326"/>
                  </a:schemeClr>
                </a:solidFill>
              </a:defRPr>
            </a:pPr>
            <a:r>
              <a:t>Замена</a:t>
            </a: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Удаление</a:t>
            </a: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chemeClr val="accent1">
                    <a:lumOff val="-13575"/>
                  </a:schemeClr>
                </a:solidFill>
              </a:defRPr>
            </a:pPr>
            <a:r>
              <a:t>Добавление</a:t>
            </a:r>
          </a:p>
        </p:txBody>
      </p:sp>
      <p:sp>
        <p:nvSpPr>
          <p:cNvPr id="182" name="Терминология:…"/>
          <p:cNvSpPr txBox="1"/>
          <p:nvPr/>
        </p:nvSpPr>
        <p:spPr>
          <a:xfrm>
            <a:off x="1523187" y="11649243"/>
            <a:ext cx="5081626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i="1">
                <a:solidFill>
                  <a:srgbClr val="000000"/>
                </a:solidFill>
              </a:defRPr>
            </a:pPr>
            <a:r>
              <a:t>Терминология: </a:t>
            </a:r>
          </a:p>
          <a:p>
            <a:pPr algn="l">
              <a:defRPr i="1">
                <a:solidFill>
                  <a:srgbClr val="000000"/>
                </a:solidFill>
              </a:defRPr>
            </a:pPr>
            <a:r>
              <a:t>референс - эталонный текст</a:t>
            </a:r>
          </a:p>
          <a:p>
            <a:pPr algn="l">
              <a:defRPr i="1">
                <a:solidFill>
                  <a:srgbClr val="000000"/>
                </a:solidFill>
              </a:defRPr>
            </a:pPr>
            <a:r>
              <a:t>гипотеза - распознанный моделью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TC лосс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pic>
        <p:nvPicPr>
          <p:cNvPr id="720" name="Screenshot 2025-10-18 at 13.17.36.png" descr="Screenshot 2025-10-18 at 13.17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5439" y="3373257"/>
            <a:ext cx="15973122" cy="911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CTC лосс"/>
          <p:cNvSpPr txBox="1"/>
          <p:nvPr>
            <p:ph type="title"/>
          </p:nvPr>
        </p:nvSpPr>
        <p:spPr>
          <a:xfrm>
            <a:off x="1206500" y="952256"/>
            <a:ext cx="7909474" cy="1433286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pic>
        <p:nvPicPr>
          <p:cNvPr id="723" name="Screenshot 2025-10-18 at 13.17.36.png" descr="Screenshot 2025-10-18 at 13.17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5439" y="3373257"/>
            <a:ext cx="15973122" cy="9113500"/>
          </a:xfrm>
          <a:prstGeom prst="rect">
            <a:avLst/>
          </a:prstGeom>
          <a:ln w="12700">
            <a:miter lim="400000"/>
          </a:ln>
        </p:spPr>
      </p:pic>
      <p:sp>
        <p:nvSpPr>
          <p:cNvPr id="724" name="Triangle"/>
          <p:cNvSpPr/>
          <p:nvPr/>
        </p:nvSpPr>
        <p:spPr>
          <a:xfrm rot="10800000">
            <a:off x="15353436" y="4090926"/>
            <a:ext cx="4606378" cy="5424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ln w="127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25" name="заведомо не хватит фреймов для предсказания таргета"/>
          <p:cNvSpPr txBox="1"/>
          <p:nvPr/>
        </p:nvSpPr>
        <p:spPr>
          <a:xfrm>
            <a:off x="13842199" y="2867351"/>
            <a:ext cx="8194854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заведомо не хватит фреймов для предсказания таргета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CTC лосс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pic>
        <p:nvPicPr>
          <p:cNvPr id="728" name="Screenshot 2025-10-18 at 13.17.36.png" descr="Screenshot 2025-10-18 at 13.17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5439" y="3373257"/>
            <a:ext cx="15973122" cy="9113500"/>
          </a:xfrm>
          <a:prstGeom prst="rect">
            <a:avLst/>
          </a:prstGeom>
          <a:ln w="12700">
            <a:miter lim="400000"/>
          </a:ln>
        </p:spPr>
      </p:pic>
      <p:sp>
        <p:nvSpPr>
          <p:cNvPr id="729" name="Triangle"/>
          <p:cNvSpPr/>
          <p:nvPr/>
        </p:nvSpPr>
        <p:spPr>
          <a:xfrm>
            <a:off x="4781910" y="6836443"/>
            <a:ext cx="4606378" cy="54247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ln w="1270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30" name="заведомо не хватит токенов для предсказания таргета"/>
          <p:cNvSpPr txBox="1"/>
          <p:nvPr/>
        </p:nvSpPr>
        <p:spPr>
          <a:xfrm>
            <a:off x="3104392" y="12566470"/>
            <a:ext cx="8035139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заведомо не хватит токенов для предсказания таргета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CTC лосс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pic>
        <p:nvPicPr>
          <p:cNvPr id="733" name="Screenshot 2025-10-17 at 18.54.19.png" descr="Screenshot 2025-10-17 at 18.54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8811" y="5119157"/>
            <a:ext cx="16986378" cy="3477685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Rectangle"/>
          <p:cNvSpPr/>
          <p:nvPr/>
        </p:nvSpPr>
        <p:spPr>
          <a:xfrm>
            <a:off x="8369382" y="6198507"/>
            <a:ext cx="2621694" cy="1318985"/>
          </a:xfrm>
          <a:prstGeom prst="rect">
            <a:avLst/>
          </a:prstGeom>
          <a:ln w="1143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CTC лосс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pic>
        <p:nvPicPr>
          <p:cNvPr id="737" name="Screenshot 2025-10-18 at 13.17.36.png" descr="Screenshot 2025-10-18 at 13.17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5439" y="3373257"/>
            <a:ext cx="15973122" cy="911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Выбор лучшей гипотез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Выбор лучшей гипотезы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Жадный поиск (Greedy search)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Жадный поиск (Greedy search)</a:t>
            </a:r>
          </a:p>
        </p:txBody>
      </p:sp>
      <p:pic>
        <p:nvPicPr>
          <p:cNvPr id="74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585"/>
          <a:stretch>
            <a:fillRect/>
          </a:stretch>
        </p:blipFill>
        <p:spPr>
          <a:xfrm>
            <a:off x="6595712" y="2525691"/>
            <a:ext cx="10604023" cy="10547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Жадный поиск (Greedy search)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Жадный поиск (Greedy search)</a:t>
            </a:r>
          </a:p>
        </p:txBody>
      </p:sp>
      <p:pic>
        <p:nvPicPr>
          <p:cNvPr id="74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585"/>
          <a:stretch>
            <a:fillRect/>
          </a:stretch>
        </p:blipFill>
        <p:spPr>
          <a:xfrm>
            <a:off x="6595712" y="2525691"/>
            <a:ext cx="10604023" cy="10547400"/>
          </a:xfrm>
          <a:prstGeom prst="rect">
            <a:avLst/>
          </a:prstGeom>
          <a:ln w="12700">
            <a:miter lim="400000"/>
          </a:ln>
        </p:spPr>
      </p:pic>
      <p:sp>
        <p:nvSpPr>
          <p:cNvPr id="746" name="Circle"/>
          <p:cNvSpPr/>
          <p:nvPr/>
        </p:nvSpPr>
        <p:spPr>
          <a:xfrm>
            <a:off x="8118688" y="5068342"/>
            <a:ext cx="635001" cy="635001"/>
          </a:xfrm>
          <a:prstGeom prst="ellips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Жадный поиск (Greedy search)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Жадный поиск (Greedy search)</a:t>
            </a:r>
          </a:p>
        </p:txBody>
      </p:sp>
      <p:pic>
        <p:nvPicPr>
          <p:cNvPr id="74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585"/>
          <a:stretch>
            <a:fillRect/>
          </a:stretch>
        </p:blipFill>
        <p:spPr>
          <a:xfrm>
            <a:off x="6595712" y="2525691"/>
            <a:ext cx="10604023" cy="10547400"/>
          </a:xfrm>
          <a:prstGeom prst="rect">
            <a:avLst/>
          </a:prstGeom>
          <a:ln w="12700">
            <a:miter lim="400000"/>
          </a:ln>
        </p:spPr>
      </p:pic>
      <p:sp>
        <p:nvSpPr>
          <p:cNvPr id="750" name="Circle"/>
          <p:cNvSpPr/>
          <p:nvPr/>
        </p:nvSpPr>
        <p:spPr>
          <a:xfrm>
            <a:off x="10941183" y="4503844"/>
            <a:ext cx="635001" cy="635001"/>
          </a:xfrm>
          <a:prstGeom prst="ellips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1" name="Circle"/>
          <p:cNvSpPr/>
          <p:nvPr/>
        </p:nvSpPr>
        <p:spPr>
          <a:xfrm>
            <a:off x="8118688" y="5068342"/>
            <a:ext cx="635001" cy="635001"/>
          </a:xfrm>
          <a:prstGeom prst="ellips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Жадный поиск (Greedy search)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Жадный поиск (Greedy search)</a:t>
            </a:r>
          </a:p>
        </p:txBody>
      </p:sp>
      <p:pic>
        <p:nvPicPr>
          <p:cNvPr id="754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585"/>
          <a:stretch>
            <a:fillRect/>
          </a:stretch>
        </p:blipFill>
        <p:spPr>
          <a:xfrm>
            <a:off x="6595712" y="2525691"/>
            <a:ext cx="10604023" cy="10547400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Circle"/>
          <p:cNvSpPr/>
          <p:nvPr/>
        </p:nvSpPr>
        <p:spPr>
          <a:xfrm>
            <a:off x="10941183" y="4503844"/>
            <a:ext cx="635001" cy="635001"/>
          </a:xfrm>
          <a:prstGeom prst="ellips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6" name="Circle"/>
          <p:cNvSpPr/>
          <p:nvPr/>
        </p:nvSpPr>
        <p:spPr>
          <a:xfrm>
            <a:off x="8118688" y="5068342"/>
            <a:ext cx="635001" cy="635001"/>
          </a:xfrm>
          <a:prstGeom prst="ellips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57" name="Circle"/>
          <p:cNvSpPr/>
          <p:nvPr/>
        </p:nvSpPr>
        <p:spPr>
          <a:xfrm>
            <a:off x="13712124" y="4568285"/>
            <a:ext cx="635001" cy="635001"/>
          </a:xfrm>
          <a:prstGeom prst="ellips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Типы ошибо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Типы ошибок</a:t>
            </a:r>
          </a:p>
        </p:txBody>
      </p:sp>
      <p:sp>
        <p:nvSpPr>
          <p:cNvPr id="185" name="Мы жили в маленьком домике у синего моря…"/>
          <p:cNvSpPr txBox="1"/>
          <p:nvPr/>
        </p:nvSpPr>
        <p:spPr>
          <a:xfrm>
            <a:off x="7210929" y="3527989"/>
            <a:ext cx="17208548" cy="7323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800">
                <a:solidFill>
                  <a:srgbClr val="000000"/>
                </a:solidFill>
              </a:defRPr>
            </a:pPr>
            <a:r>
              <a:t>Мы жили в маленьком домике у синего моря</a:t>
            </a:r>
          </a:p>
          <a:p>
            <a:pPr algn="l">
              <a:defRPr sz="4800">
                <a:solidFill>
                  <a:srgbClr val="000000"/>
                </a:solidFill>
              </a:defRPr>
            </a:pPr>
          </a:p>
          <a:p>
            <a:pPr algn="l">
              <a:defRPr sz="4800">
                <a:solidFill>
                  <a:srgbClr val="000000"/>
                </a:solidFill>
              </a:defRPr>
            </a:pPr>
          </a:p>
          <a:p>
            <a:pPr algn="l">
              <a:defRPr sz="4800">
                <a:solidFill>
                  <a:srgbClr val="000000"/>
                </a:solidFill>
              </a:defRPr>
            </a:pPr>
            <a:r>
              <a:t>Мы </a:t>
            </a:r>
            <a:r>
              <a:rPr>
                <a:solidFill>
                  <a:schemeClr val="accent4">
                    <a:hueOff val="-1247790"/>
                    <a:lumOff val="-12326"/>
                  </a:schemeClr>
                </a:solidFill>
              </a:rPr>
              <a:t>шили</a:t>
            </a:r>
            <a:r>
              <a:t> в маленьком домике у синего моря</a:t>
            </a:r>
          </a:p>
          <a:p>
            <a:pPr algn="l">
              <a:defRPr sz="4800">
                <a:solidFill>
                  <a:srgbClr val="000000"/>
                </a:solidFill>
              </a:defRPr>
            </a:pPr>
          </a:p>
          <a:p>
            <a:pPr algn="l">
              <a:defRPr sz="4800">
                <a:solidFill>
                  <a:srgbClr val="000000"/>
                </a:solidFill>
              </a:defRPr>
            </a:pPr>
          </a:p>
          <a:p>
            <a:pPr algn="l">
              <a:defRPr sz="4800">
                <a:solidFill>
                  <a:srgbClr val="000000"/>
                </a:solidFill>
              </a:defRPr>
            </a:pP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Мы в</a:t>
            </a:r>
            <a:r>
              <a:t> маленьком домике у синего моря</a:t>
            </a:r>
          </a:p>
          <a:p>
            <a:pPr algn="l">
              <a:defRPr sz="4800">
                <a:solidFill>
                  <a:srgbClr val="000000"/>
                </a:solidFill>
              </a:defRPr>
            </a:pPr>
          </a:p>
          <a:p>
            <a:pPr algn="l">
              <a:defRPr sz="4800">
                <a:solidFill>
                  <a:srgbClr val="000000"/>
                </a:solidFill>
              </a:defRPr>
            </a:pPr>
          </a:p>
          <a:p>
            <a:pPr algn="l">
              <a:defRPr sz="4800">
                <a:solidFill>
                  <a:srgbClr val="000000"/>
                </a:solidFill>
              </a:defRPr>
            </a:pPr>
            <a:r>
              <a:t> </a:t>
            </a:r>
          </a:p>
        </p:txBody>
      </p:sp>
      <p:sp>
        <p:nvSpPr>
          <p:cNvPr id="186" name="Референс…"/>
          <p:cNvSpPr txBox="1"/>
          <p:nvPr/>
        </p:nvSpPr>
        <p:spPr>
          <a:xfrm>
            <a:off x="1519747" y="3527989"/>
            <a:ext cx="3598775" cy="7323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800">
                <a:solidFill>
                  <a:srgbClr val="000000"/>
                </a:solidFill>
              </a:defRPr>
            </a:pPr>
            <a:r>
              <a:t>Референс</a:t>
            </a: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chemeClr val="accent4">
                    <a:hueOff val="-1247790"/>
                    <a:lumOff val="-12326"/>
                  </a:schemeClr>
                </a:solidFill>
              </a:defRPr>
            </a:pPr>
            <a:r>
              <a:t>Замена</a:t>
            </a: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Удаление</a:t>
            </a: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rgbClr val="000000"/>
                </a:solidFill>
              </a:defRPr>
            </a:pPr>
          </a:p>
          <a:p>
            <a:pPr>
              <a:defRPr sz="4800">
                <a:solidFill>
                  <a:schemeClr val="accent1">
                    <a:lumOff val="-13575"/>
                  </a:schemeClr>
                </a:solidFill>
              </a:defRPr>
            </a:pPr>
            <a:r>
              <a:t>Добавление</a:t>
            </a:r>
          </a:p>
        </p:txBody>
      </p:sp>
      <p:sp>
        <p:nvSpPr>
          <p:cNvPr id="187" name="Терминология:…"/>
          <p:cNvSpPr txBox="1"/>
          <p:nvPr/>
        </p:nvSpPr>
        <p:spPr>
          <a:xfrm>
            <a:off x="1523187" y="11649243"/>
            <a:ext cx="5081626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i="1">
                <a:solidFill>
                  <a:srgbClr val="000000"/>
                </a:solidFill>
              </a:defRPr>
            </a:pPr>
            <a:r>
              <a:t>Терминология: </a:t>
            </a:r>
          </a:p>
          <a:p>
            <a:pPr algn="l">
              <a:defRPr i="1">
                <a:solidFill>
                  <a:srgbClr val="000000"/>
                </a:solidFill>
              </a:defRPr>
            </a:pPr>
            <a:r>
              <a:t>референс - эталонный текст</a:t>
            </a:r>
          </a:p>
          <a:p>
            <a:pPr algn="l">
              <a:defRPr i="1">
                <a:solidFill>
                  <a:srgbClr val="000000"/>
                </a:solidFill>
              </a:defRPr>
            </a:pPr>
            <a:r>
              <a:t>гипотеза - распознанный моделью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Жадный поиск (Greedy search)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Жадный поиск (Greedy search)</a:t>
            </a:r>
          </a:p>
        </p:txBody>
      </p:sp>
      <p:pic>
        <p:nvPicPr>
          <p:cNvPr id="76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585"/>
          <a:stretch>
            <a:fillRect/>
          </a:stretch>
        </p:blipFill>
        <p:spPr>
          <a:xfrm>
            <a:off x="6595712" y="2525691"/>
            <a:ext cx="10604023" cy="10547400"/>
          </a:xfrm>
          <a:prstGeom prst="rect">
            <a:avLst/>
          </a:prstGeom>
          <a:ln w="12700">
            <a:miter lim="400000"/>
          </a:ln>
        </p:spPr>
      </p:pic>
      <p:sp>
        <p:nvSpPr>
          <p:cNvPr id="761" name="Circle"/>
          <p:cNvSpPr/>
          <p:nvPr/>
        </p:nvSpPr>
        <p:spPr>
          <a:xfrm>
            <a:off x="10941183" y="4503844"/>
            <a:ext cx="635001" cy="635001"/>
          </a:xfrm>
          <a:prstGeom prst="ellips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2" name="Circle"/>
          <p:cNvSpPr/>
          <p:nvPr/>
        </p:nvSpPr>
        <p:spPr>
          <a:xfrm>
            <a:off x="8118688" y="5068342"/>
            <a:ext cx="635001" cy="635001"/>
          </a:xfrm>
          <a:prstGeom prst="ellips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3" name="Circle"/>
          <p:cNvSpPr/>
          <p:nvPr/>
        </p:nvSpPr>
        <p:spPr>
          <a:xfrm>
            <a:off x="13712124" y="4568285"/>
            <a:ext cx="635001" cy="635001"/>
          </a:xfrm>
          <a:prstGeom prst="ellips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4" name="0.51 * 0.40 * 0.99 = 0.20"/>
          <p:cNvSpPr txBox="1"/>
          <p:nvPr/>
        </p:nvSpPr>
        <p:spPr>
          <a:xfrm>
            <a:off x="16451314" y="4762499"/>
            <a:ext cx="4212337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0.51 * 0.40 * 0.99 = 0.20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Жадный поиск (Greedy search)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Жадный поиск (Greedy search)</a:t>
            </a:r>
          </a:p>
        </p:txBody>
      </p:sp>
      <p:pic>
        <p:nvPicPr>
          <p:cNvPr id="76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585"/>
          <a:stretch>
            <a:fillRect/>
          </a:stretch>
        </p:blipFill>
        <p:spPr>
          <a:xfrm>
            <a:off x="6595712" y="2525691"/>
            <a:ext cx="10604023" cy="10547400"/>
          </a:xfrm>
          <a:prstGeom prst="rect">
            <a:avLst/>
          </a:prstGeom>
          <a:ln w="12700">
            <a:miter lim="400000"/>
          </a:ln>
        </p:spPr>
      </p:pic>
      <p:sp>
        <p:nvSpPr>
          <p:cNvPr id="768" name="Circle"/>
          <p:cNvSpPr/>
          <p:nvPr/>
        </p:nvSpPr>
        <p:spPr>
          <a:xfrm>
            <a:off x="10941183" y="4503844"/>
            <a:ext cx="635001" cy="635001"/>
          </a:xfrm>
          <a:prstGeom prst="ellips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69" name="Circle"/>
          <p:cNvSpPr/>
          <p:nvPr/>
        </p:nvSpPr>
        <p:spPr>
          <a:xfrm>
            <a:off x="8183657" y="6476115"/>
            <a:ext cx="635001" cy="635001"/>
          </a:xfrm>
          <a:prstGeom prst="ellipse">
            <a:avLst/>
          </a:prstGeom>
          <a:ln w="63500">
            <a:solidFill>
              <a:schemeClr val="accent4">
                <a:hueOff val="-476017"/>
                <a:lumOff val="-100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0" name="Circle"/>
          <p:cNvSpPr/>
          <p:nvPr/>
        </p:nvSpPr>
        <p:spPr>
          <a:xfrm>
            <a:off x="13712124" y="4568285"/>
            <a:ext cx="635001" cy="635001"/>
          </a:xfrm>
          <a:prstGeom prst="ellips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1" name="0.51 * 0.40 * 0.99 = 0.20"/>
          <p:cNvSpPr txBox="1"/>
          <p:nvPr/>
        </p:nvSpPr>
        <p:spPr>
          <a:xfrm>
            <a:off x="16451314" y="4762499"/>
            <a:ext cx="4212337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0.51 * 0.40 * 0.99 = 0.20</a:t>
            </a:r>
          </a:p>
        </p:txBody>
      </p:sp>
      <p:sp>
        <p:nvSpPr>
          <p:cNvPr id="772" name="Circle"/>
          <p:cNvSpPr/>
          <p:nvPr/>
        </p:nvSpPr>
        <p:spPr>
          <a:xfrm>
            <a:off x="10941183" y="7212715"/>
            <a:ext cx="635001" cy="635001"/>
          </a:xfrm>
          <a:prstGeom prst="ellipse">
            <a:avLst/>
          </a:prstGeom>
          <a:ln w="63500">
            <a:solidFill>
              <a:schemeClr val="accent4">
                <a:hueOff val="-476017"/>
                <a:lumOff val="-100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3" name="Circle"/>
          <p:cNvSpPr/>
          <p:nvPr/>
        </p:nvSpPr>
        <p:spPr>
          <a:xfrm>
            <a:off x="13963783" y="6801235"/>
            <a:ext cx="635001" cy="635001"/>
          </a:xfrm>
          <a:prstGeom prst="ellipse">
            <a:avLst/>
          </a:prstGeom>
          <a:ln w="63500">
            <a:solidFill>
              <a:schemeClr val="accent4">
                <a:hueOff val="-476017"/>
                <a:lumOff val="-100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4" name="Circle"/>
          <p:cNvSpPr/>
          <p:nvPr/>
        </p:nvSpPr>
        <p:spPr>
          <a:xfrm>
            <a:off x="8118688" y="5068342"/>
            <a:ext cx="635001" cy="635001"/>
          </a:xfrm>
          <a:prstGeom prst="ellips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Жадный поиск (Greedy search)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Жадный поиск (Greedy search)</a:t>
            </a:r>
          </a:p>
        </p:txBody>
      </p:sp>
      <p:pic>
        <p:nvPicPr>
          <p:cNvPr id="77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585"/>
          <a:stretch>
            <a:fillRect/>
          </a:stretch>
        </p:blipFill>
        <p:spPr>
          <a:xfrm>
            <a:off x="6595712" y="2525691"/>
            <a:ext cx="10604023" cy="10547400"/>
          </a:xfrm>
          <a:prstGeom prst="rect">
            <a:avLst/>
          </a:prstGeom>
          <a:ln w="12700">
            <a:miter lim="400000"/>
          </a:ln>
        </p:spPr>
      </p:pic>
      <p:sp>
        <p:nvSpPr>
          <p:cNvPr id="778" name="Circle"/>
          <p:cNvSpPr/>
          <p:nvPr/>
        </p:nvSpPr>
        <p:spPr>
          <a:xfrm>
            <a:off x="10941183" y="4503844"/>
            <a:ext cx="635001" cy="635001"/>
          </a:xfrm>
          <a:prstGeom prst="ellips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79" name="Circle"/>
          <p:cNvSpPr/>
          <p:nvPr/>
        </p:nvSpPr>
        <p:spPr>
          <a:xfrm>
            <a:off x="8183657" y="6476115"/>
            <a:ext cx="635001" cy="635001"/>
          </a:xfrm>
          <a:prstGeom prst="ellipse">
            <a:avLst/>
          </a:prstGeom>
          <a:ln w="63500">
            <a:solidFill>
              <a:schemeClr val="accent4">
                <a:hueOff val="-476017"/>
                <a:lumOff val="-100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0" name="Circle"/>
          <p:cNvSpPr/>
          <p:nvPr/>
        </p:nvSpPr>
        <p:spPr>
          <a:xfrm>
            <a:off x="13712124" y="4568285"/>
            <a:ext cx="635001" cy="635001"/>
          </a:xfrm>
          <a:prstGeom prst="ellips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1" name="0.51 * 0.40 * 0.99 = 0.20"/>
          <p:cNvSpPr txBox="1"/>
          <p:nvPr/>
        </p:nvSpPr>
        <p:spPr>
          <a:xfrm>
            <a:off x="16451314" y="4762499"/>
            <a:ext cx="4212337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0.51 * 0.40 * 0.99 = 0.20</a:t>
            </a:r>
          </a:p>
        </p:txBody>
      </p:sp>
      <p:sp>
        <p:nvSpPr>
          <p:cNvPr id="782" name="Circle"/>
          <p:cNvSpPr/>
          <p:nvPr/>
        </p:nvSpPr>
        <p:spPr>
          <a:xfrm>
            <a:off x="10941183" y="7212715"/>
            <a:ext cx="635001" cy="635001"/>
          </a:xfrm>
          <a:prstGeom prst="ellipse">
            <a:avLst/>
          </a:prstGeom>
          <a:ln w="63500">
            <a:solidFill>
              <a:schemeClr val="accent4">
                <a:hueOff val="-476017"/>
                <a:lumOff val="-100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3" name="Circle"/>
          <p:cNvSpPr/>
          <p:nvPr/>
        </p:nvSpPr>
        <p:spPr>
          <a:xfrm>
            <a:off x="13963783" y="6801235"/>
            <a:ext cx="635001" cy="635001"/>
          </a:xfrm>
          <a:prstGeom prst="ellipse">
            <a:avLst/>
          </a:prstGeom>
          <a:ln w="63500">
            <a:solidFill>
              <a:schemeClr val="accent4">
                <a:hueOff val="-476017"/>
                <a:lumOff val="-100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4" name="Circle"/>
          <p:cNvSpPr/>
          <p:nvPr/>
        </p:nvSpPr>
        <p:spPr>
          <a:xfrm>
            <a:off x="8118688" y="5068342"/>
            <a:ext cx="635001" cy="635001"/>
          </a:xfrm>
          <a:prstGeom prst="ellips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85" name="0.49 * 0.50 * 0.51 = 0.12"/>
          <p:cNvSpPr txBox="1"/>
          <p:nvPr/>
        </p:nvSpPr>
        <p:spPr>
          <a:xfrm>
            <a:off x="16451314" y="6519549"/>
            <a:ext cx="4212337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0.49 * 0.50 * 0.51 = 0.12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Жадный поиск (Greedy search)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Жадный поиск (Greedy search)</a:t>
            </a:r>
          </a:p>
        </p:txBody>
      </p:sp>
      <p:pic>
        <p:nvPicPr>
          <p:cNvPr id="78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17585"/>
          <a:stretch>
            <a:fillRect/>
          </a:stretch>
        </p:blipFill>
        <p:spPr>
          <a:xfrm>
            <a:off x="6595712" y="2525691"/>
            <a:ext cx="10604023" cy="10547400"/>
          </a:xfrm>
          <a:prstGeom prst="rect">
            <a:avLst/>
          </a:prstGeom>
          <a:ln w="12700">
            <a:miter lim="400000"/>
          </a:ln>
        </p:spPr>
      </p:pic>
      <p:sp>
        <p:nvSpPr>
          <p:cNvPr id="789" name="Circle"/>
          <p:cNvSpPr/>
          <p:nvPr/>
        </p:nvSpPr>
        <p:spPr>
          <a:xfrm>
            <a:off x="10941183" y="4503844"/>
            <a:ext cx="635001" cy="635001"/>
          </a:xfrm>
          <a:prstGeom prst="ellips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90" name="Circle"/>
          <p:cNvSpPr/>
          <p:nvPr/>
        </p:nvSpPr>
        <p:spPr>
          <a:xfrm>
            <a:off x="8183657" y="6476115"/>
            <a:ext cx="635001" cy="635001"/>
          </a:xfrm>
          <a:prstGeom prst="ellipse">
            <a:avLst/>
          </a:prstGeom>
          <a:ln w="63500">
            <a:solidFill>
              <a:schemeClr val="accent4">
                <a:hueOff val="-476017"/>
                <a:lumOff val="-100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91" name="Circle"/>
          <p:cNvSpPr/>
          <p:nvPr/>
        </p:nvSpPr>
        <p:spPr>
          <a:xfrm>
            <a:off x="13712124" y="4568285"/>
            <a:ext cx="635001" cy="635001"/>
          </a:xfrm>
          <a:prstGeom prst="ellips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92" name="0.51 * 0.40 * 0.99 = 0.20"/>
          <p:cNvSpPr txBox="1"/>
          <p:nvPr/>
        </p:nvSpPr>
        <p:spPr>
          <a:xfrm>
            <a:off x="16451314" y="4762499"/>
            <a:ext cx="4212337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0.51 * 0.40 * 0.99 = 0.20</a:t>
            </a:r>
          </a:p>
        </p:txBody>
      </p:sp>
      <p:sp>
        <p:nvSpPr>
          <p:cNvPr id="793" name="Circle"/>
          <p:cNvSpPr/>
          <p:nvPr/>
        </p:nvSpPr>
        <p:spPr>
          <a:xfrm>
            <a:off x="10941183" y="7212715"/>
            <a:ext cx="635001" cy="635001"/>
          </a:xfrm>
          <a:prstGeom prst="ellipse">
            <a:avLst/>
          </a:prstGeom>
          <a:ln w="63500">
            <a:solidFill>
              <a:schemeClr val="accent4">
                <a:hueOff val="-476017"/>
                <a:lumOff val="-100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94" name="Circle"/>
          <p:cNvSpPr/>
          <p:nvPr/>
        </p:nvSpPr>
        <p:spPr>
          <a:xfrm>
            <a:off x="13963783" y="6801235"/>
            <a:ext cx="635001" cy="635001"/>
          </a:xfrm>
          <a:prstGeom prst="ellipse">
            <a:avLst/>
          </a:prstGeom>
          <a:ln w="63500">
            <a:solidFill>
              <a:schemeClr val="accent4">
                <a:hueOff val="-476017"/>
                <a:lumOff val="-100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95" name="Circle"/>
          <p:cNvSpPr/>
          <p:nvPr/>
        </p:nvSpPr>
        <p:spPr>
          <a:xfrm>
            <a:off x="8118688" y="5068342"/>
            <a:ext cx="635001" cy="635001"/>
          </a:xfrm>
          <a:prstGeom prst="ellipse">
            <a:avLst/>
          </a:prstGeom>
          <a:ln w="63500">
            <a:solidFill>
              <a:schemeClr val="accent3">
                <a:hueOff val="362282"/>
                <a:satOff val="31803"/>
                <a:lumOff val="-182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96" name="0.49 * 0.50 * 0.51 = 0.12"/>
          <p:cNvSpPr txBox="1"/>
          <p:nvPr/>
        </p:nvSpPr>
        <p:spPr>
          <a:xfrm>
            <a:off x="16451314" y="6519549"/>
            <a:ext cx="4212337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0.49 * 0.50 * 0.51 = 0.12</a:t>
            </a:r>
          </a:p>
        </p:txBody>
      </p:sp>
      <p:sp>
        <p:nvSpPr>
          <p:cNvPr id="797" name="0.49 * 0.50 * 0.51 = 0.12"/>
          <p:cNvSpPr txBox="1"/>
          <p:nvPr/>
        </p:nvSpPr>
        <p:spPr>
          <a:xfrm>
            <a:off x="16711474" y="9531950"/>
            <a:ext cx="4212337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0.49 * 0.50 * 0.51 = 0.12</a:t>
            </a:r>
          </a:p>
        </p:txBody>
      </p:sp>
      <p:sp>
        <p:nvSpPr>
          <p:cNvPr id="798" name="Circle"/>
          <p:cNvSpPr/>
          <p:nvPr/>
        </p:nvSpPr>
        <p:spPr>
          <a:xfrm>
            <a:off x="10941183" y="8072890"/>
            <a:ext cx="635001" cy="635001"/>
          </a:xfrm>
          <a:prstGeom prst="ellipse">
            <a:avLst/>
          </a:prstGeom>
          <a:ln w="63500">
            <a:solidFill>
              <a:schemeClr val="accent4">
                <a:hueOff val="-476017"/>
                <a:lumOff val="-100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799" name="Circle"/>
          <p:cNvSpPr/>
          <p:nvPr/>
        </p:nvSpPr>
        <p:spPr>
          <a:xfrm>
            <a:off x="13963783" y="9193225"/>
            <a:ext cx="635001" cy="635001"/>
          </a:xfrm>
          <a:prstGeom prst="ellipse">
            <a:avLst/>
          </a:prstGeom>
          <a:ln w="63500">
            <a:solidFill>
              <a:schemeClr val="accent4">
                <a:hueOff val="-476017"/>
                <a:lumOff val="-100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CTC лосс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CTC лосс</a:t>
            </a:r>
          </a:p>
        </p:txBody>
      </p:sp>
      <p:pic>
        <p:nvPicPr>
          <p:cNvPr id="802" name="Screenshot 2025-10-17 at 18.54.19.png" descr="Screenshot 2025-10-17 at 18.54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8811" y="5119157"/>
            <a:ext cx="16986378" cy="3477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Лучевой поиск (Beam search)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Лучевой поиск (Beam search)</a:t>
            </a:r>
          </a:p>
        </p:txBody>
      </p:sp>
      <p:pic>
        <p:nvPicPr>
          <p:cNvPr id="8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335" y="2342848"/>
            <a:ext cx="21832888" cy="11490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Лучевой поиск (Beam search)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Лучевой поиск (Beam search)</a:t>
            </a:r>
          </a:p>
        </p:txBody>
      </p:sp>
      <p:pic>
        <p:nvPicPr>
          <p:cNvPr id="808" name="Screenshot 2025-10-18 at 13.42.51.png" descr="Screenshot 2025-10-18 at 13.42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73384" y="2639330"/>
            <a:ext cx="16837232" cy="108479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Лучевой поиск (Beam search)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Лучевой поиск (Beam search)</a:t>
            </a:r>
          </a:p>
        </p:txBody>
      </p:sp>
      <p:pic>
        <p:nvPicPr>
          <p:cNvPr id="811" name="Screenshot 2025-10-18 at 13.43.33.png" descr="Screenshot 2025-10-18 at 13.43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6471" y="2444968"/>
            <a:ext cx="20631058" cy="10931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Лучевой поиск (Beam search)"/>
          <p:cNvSpPr txBox="1"/>
          <p:nvPr>
            <p:ph type="title"/>
          </p:nvPr>
        </p:nvSpPr>
        <p:spPr>
          <a:xfrm>
            <a:off x="1206500" y="952378"/>
            <a:ext cx="18980450" cy="1433285"/>
          </a:xfrm>
          <a:prstGeom prst="rect">
            <a:avLst/>
          </a:prstGeom>
        </p:spPr>
        <p:txBody>
          <a:bodyPr/>
          <a:lstStyle/>
          <a:p>
            <a:pPr/>
            <a:r>
              <a:t>Лучевой поиск (Beam search)</a:t>
            </a:r>
          </a:p>
        </p:txBody>
      </p:sp>
      <p:pic>
        <p:nvPicPr>
          <p:cNvPr id="814" name="Screenshot 2025-10-18 at 13.49.29.png" descr="Screenshot 2025-10-18 at 13.49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9600" y="3133083"/>
            <a:ext cx="20624800" cy="68673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Кодирование эмбеддинго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Кодирование эмбеддингов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